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78" y="112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044758" y="2422114"/>
            <a:ext cx="8102483" cy="11226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562547" y="3556777"/>
            <a:ext cx="7066904" cy="756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2F2F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100" b="1" i="0">
                <a:solidFill>
                  <a:srgbClr val="2E333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2F2F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8656675" y="1934170"/>
            <a:ext cx="2899409" cy="38601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901727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8/7/2023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2F2F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8/7/2023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74486" y="5636875"/>
            <a:ext cx="3844737" cy="206583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95534"/>
            <a:ext cx="11845548" cy="6762466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654260" y="4516891"/>
            <a:ext cx="3852288" cy="206989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247788" y="3791592"/>
            <a:ext cx="2148019" cy="100825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8/7/2023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979752" y="825957"/>
            <a:ext cx="6232494" cy="11309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F2F2F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65035" y="2034170"/>
            <a:ext cx="10661929" cy="37382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00" b="1" i="0">
                <a:solidFill>
                  <a:srgbClr val="2E333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61295" y="6569242"/>
            <a:ext cx="245745" cy="2336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4.png"/><Relationship Id="rId16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4.png"/><Relationship Id="rId7" Type="http://schemas.openxmlformats.org/officeDocument/2006/relationships/image" Target="../media/image3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0.png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1.png"/><Relationship Id="rId7" Type="http://schemas.openxmlformats.org/officeDocument/2006/relationships/image" Target="../media/image4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60.jpg"/><Relationship Id="rId4" Type="http://schemas.openxmlformats.org/officeDocument/2006/relationships/image" Target="../media/image5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5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7" Type="http://schemas.openxmlformats.org/officeDocument/2006/relationships/image" Target="../media/image7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jp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5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5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7.png"/><Relationship Id="rId4" Type="http://schemas.openxmlformats.org/officeDocument/2006/relationships/image" Target="../media/image8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21273" y="321653"/>
            <a:ext cx="4149725" cy="283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210"/>
              </a:lnSpc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Fire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Threat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984" y="1001"/>
            <a:ext cx="12185015" cy="6857365"/>
            <a:chOff x="1984" y="1001"/>
            <a:chExt cx="12185015" cy="685736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690841" y="265168"/>
              <a:ext cx="1223520" cy="60409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984" y="1001"/>
              <a:ext cx="12184957" cy="6856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157240" y="5909299"/>
              <a:ext cx="2382520" cy="574675"/>
            </a:xfrm>
            <a:custGeom>
              <a:avLst/>
              <a:gdLst/>
              <a:ahLst/>
              <a:cxnLst/>
              <a:rect l="l" t="t" r="r" b="b"/>
              <a:pathLst>
                <a:path w="2382520" h="574675">
                  <a:moveTo>
                    <a:pt x="2286593" y="0"/>
                  </a:moveTo>
                  <a:lnTo>
                    <a:pt x="95699" y="0"/>
                  </a:lnTo>
                  <a:lnTo>
                    <a:pt x="58448" y="7520"/>
                  </a:lnTo>
                  <a:lnTo>
                    <a:pt x="28029" y="28029"/>
                  </a:lnTo>
                  <a:lnTo>
                    <a:pt x="7520" y="58449"/>
                  </a:lnTo>
                  <a:lnTo>
                    <a:pt x="0" y="95700"/>
                  </a:lnTo>
                  <a:lnTo>
                    <a:pt x="0" y="478489"/>
                  </a:lnTo>
                  <a:lnTo>
                    <a:pt x="7520" y="515740"/>
                  </a:lnTo>
                  <a:lnTo>
                    <a:pt x="28029" y="546160"/>
                  </a:lnTo>
                  <a:lnTo>
                    <a:pt x="58448" y="566669"/>
                  </a:lnTo>
                  <a:lnTo>
                    <a:pt x="95699" y="574190"/>
                  </a:lnTo>
                  <a:lnTo>
                    <a:pt x="2286593" y="574190"/>
                  </a:lnTo>
                  <a:lnTo>
                    <a:pt x="2323843" y="566669"/>
                  </a:lnTo>
                  <a:lnTo>
                    <a:pt x="2354263" y="546160"/>
                  </a:lnTo>
                  <a:lnTo>
                    <a:pt x="2374773" y="515740"/>
                  </a:lnTo>
                  <a:lnTo>
                    <a:pt x="2382293" y="478489"/>
                  </a:lnTo>
                  <a:lnTo>
                    <a:pt x="2382293" y="95700"/>
                  </a:lnTo>
                  <a:lnTo>
                    <a:pt x="2374773" y="58449"/>
                  </a:lnTo>
                  <a:lnTo>
                    <a:pt x="2354263" y="28029"/>
                  </a:lnTo>
                  <a:lnTo>
                    <a:pt x="2323843" y="7520"/>
                  </a:lnTo>
                  <a:lnTo>
                    <a:pt x="2286593" y="0"/>
                  </a:lnTo>
                  <a:close/>
                </a:path>
              </a:pathLst>
            </a:custGeom>
            <a:solidFill>
              <a:srgbClr val="1A1B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399784" y="5969487"/>
            <a:ext cx="189738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FFFFFF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3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Combat</a:t>
            </a:r>
            <a:r>
              <a:rPr sz="13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FFFFFF"/>
                </a:solidFill>
                <a:latin typeface="Arial MT"/>
                <a:cs typeface="Arial MT"/>
              </a:rPr>
              <a:t>Medic/Corpsman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715363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699" y="0"/>
                </a:lnTo>
                <a:lnTo>
                  <a:pt x="58448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8" y="566669"/>
                </a:lnTo>
                <a:lnTo>
                  <a:pt x="95699" y="574190"/>
                </a:lnTo>
                <a:lnTo>
                  <a:pt x="2286593" y="574190"/>
                </a:lnTo>
                <a:lnTo>
                  <a:pt x="2323843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3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56936" y="5969487"/>
            <a:ext cx="209994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2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4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1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Paramedic/Provider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40996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3" y="574190"/>
                </a:lnTo>
                <a:lnTo>
                  <a:pt x="2323844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4" y="478489"/>
                </a:lnTo>
                <a:lnTo>
                  <a:pt x="2382294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462545" y="5969487"/>
            <a:ext cx="153987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1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All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Service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Members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599117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4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4" y="574190"/>
                </a:lnTo>
                <a:lnTo>
                  <a:pt x="2323845" y="566669"/>
                </a:lnTo>
                <a:lnTo>
                  <a:pt x="2354264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29"/>
                </a:lnTo>
                <a:lnTo>
                  <a:pt x="2323845" y="7520"/>
                </a:lnTo>
                <a:lnTo>
                  <a:pt x="2286594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120538" y="5969487"/>
            <a:ext cx="133985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5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2</a:t>
            </a:r>
            <a:endParaRPr sz="1600">
              <a:latin typeface="Arial MT"/>
              <a:cs typeface="Arial MT"/>
            </a:endParaRPr>
          </a:p>
          <a:p>
            <a:pPr marL="22225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Lifesaver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40940" y="3807103"/>
            <a:ext cx="5730240" cy="982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770"/>
              </a:lnSpc>
              <a:spcBef>
                <a:spcPts val="100"/>
              </a:spcBef>
            </a:pP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MODULE</a:t>
            </a:r>
            <a:r>
              <a:rPr sz="32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3: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ts val="3770"/>
              </a:lnSpc>
            </a:pP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32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UNDER</a:t>
            </a:r>
            <a:r>
              <a:rPr sz="32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FIRE</a:t>
            </a:r>
            <a:r>
              <a:rPr sz="32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/</a:t>
            </a:r>
            <a:r>
              <a:rPr sz="32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45" dirty="0">
                <a:solidFill>
                  <a:srgbClr val="FFFFFF"/>
                </a:solidFill>
                <a:latin typeface="Arial"/>
                <a:cs typeface="Arial"/>
              </a:rPr>
              <a:t>THREAT</a:t>
            </a:r>
            <a:endParaRPr sz="3200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1013939" y="1913221"/>
            <a:ext cx="9872980" cy="1762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5600"/>
              </a:lnSpc>
              <a:spcBef>
                <a:spcPts val="95"/>
              </a:spcBef>
              <a:tabLst>
                <a:tab pos="4030979" algn="l"/>
                <a:tab pos="4335780" algn="l"/>
              </a:tabLst>
            </a:pPr>
            <a:r>
              <a:rPr sz="5400" b="0" spc="-65" dirty="0">
                <a:solidFill>
                  <a:srgbClr val="FFFFFF"/>
                </a:solidFill>
                <a:latin typeface="Arial Black"/>
                <a:cs typeface="Arial Black"/>
              </a:rPr>
              <a:t>TACTICAL	</a:t>
            </a:r>
            <a:r>
              <a:rPr sz="5400" b="0" spc="-80" dirty="0">
                <a:solidFill>
                  <a:srgbClr val="FFFFFF"/>
                </a:solidFill>
                <a:latin typeface="Arial Black"/>
                <a:cs typeface="Arial Black"/>
              </a:rPr>
              <a:t>COMBAT 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60" dirty="0">
                <a:solidFill>
                  <a:srgbClr val="FFFFFF"/>
                </a:solidFill>
                <a:latin typeface="Arial Black"/>
                <a:cs typeface="Arial Black"/>
              </a:rPr>
              <a:t>CASUALTY	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CARE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COURSE</a:t>
            </a:r>
            <a:endParaRPr sz="5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solidFill>
                  <a:srgbClr val="767171"/>
                </a:solidFill>
              </a:rPr>
              <a:t>Module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3: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Care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spc="-5" dirty="0">
                <a:solidFill>
                  <a:srgbClr val="767171"/>
                </a:solidFill>
              </a:rPr>
              <a:t>Under Fire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/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spc="-5" dirty="0">
                <a:solidFill>
                  <a:srgbClr val="767171"/>
                </a:solidFill>
              </a:rPr>
              <a:t>Threat</a:t>
            </a:r>
            <a:endParaRPr sz="2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73538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82493" y="1726446"/>
            <a:ext cx="10311765" cy="3976370"/>
          </a:xfrm>
          <a:custGeom>
            <a:avLst/>
            <a:gdLst/>
            <a:ahLst/>
            <a:cxnLst/>
            <a:rect l="l" t="t" r="r" b="b"/>
            <a:pathLst>
              <a:path w="10311765" h="3976370">
                <a:moveTo>
                  <a:pt x="390712" y="1"/>
                </a:moveTo>
                <a:lnTo>
                  <a:pt x="441413" y="1"/>
                </a:lnTo>
                <a:lnTo>
                  <a:pt x="492113" y="1"/>
                </a:lnTo>
                <a:lnTo>
                  <a:pt x="542813" y="1"/>
                </a:lnTo>
                <a:lnTo>
                  <a:pt x="593514" y="1"/>
                </a:lnTo>
                <a:lnTo>
                  <a:pt x="644214" y="1"/>
                </a:lnTo>
                <a:lnTo>
                  <a:pt x="694914" y="1"/>
                </a:lnTo>
                <a:lnTo>
                  <a:pt x="745614" y="1"/>
                </a:lnTo>
                <a:lnTo>
                  <a:pt x="796315" y="1"/>
                </a:lnTo>
                <a:lnTo>
                  <a:pt x="847015" y="1"/>
                </a:lnTo>
                <a:lnTo>
                  <a:pt x="897715" y="1"/>
                </a:lnTo>
                <a:lnTo>
                  <a:pt x="948415" y="1"/>
                </a:lnTo>
                <a:lnTo>
                  <a:pt x="999116" y="1"/>
                </a:lnTo>
                <a:lnTo>
                  <a:pt x="1049816" y="1"/>
                </a:lnTo>
                <a:lnTo>
                  <a:pt x="1100516" y="1"/>
                </a:lnTo>
                <a:lnTo>
                  <a:pt x="1151217" y="1"/>
                </a:lnTo>
                <a:lnTo>
                  <a:pt x="1201917" y="1"/>
                </a:lnTo>
                <a:lnTo>
                  <a:pt x="1252617" y="1"/>
                </a:lnTo>
                <a:lnTo>
                  <a:pt x="1303317" y="1"/>
                </a:lnTo>
                <a:lnTo>
                  <a:pt x="1354018" y="1"/>
                </a:lnTo>
                <a:lnTo>
                  <a:pt x="1404718" y="1"/>
                </a:lnTo>
                <a:lnTo>
                  <a:pt x="1455418" y="1"/>
                </a:lnTo>
                <a:lnTo>
                  <a:pt x="1506118" y="1"/>
                </a:lnTo>
                <a:lnTo>
                  <a:pt x="1556819" y="1"/>
                </a:lnTo>
                <a:lnTo>
                  <a:pt x="1607519" y="1"/>
                </a:lnTo>
                <a:lnTo>
                  <a:pt x="1658219" y="1"/>
                </a:lnTo>
                <a:lnTo>
                  <a:pt x="1708920" y="1"/>
                </a:lnTo>
                <a:lnTo>
                  <a:pt x="1759620" y="1"/>
                </a:lnTo>
                <a:lnTo>
                  <a:pt x="1810320" y="1"/>
                </a:lnTo>
                <a:lnTo>
                  <a:pt x="1861020" y="1"/>
                </a:lnTo>
                <a:lnTo>
                  <a:pt x="1911721" y="1"/>
                </a:lnTo>
                <a:lnTo>
                  <a:pt x="1962421" y="1"/>
                </a:lnTo>
                <a:lnTo>
                  <a:pt x="2013121" y="1"/>
                </a:lnTo>
                <a:lnTo>
                  <a:pt x="2063821" y="1"/>
                </a:lnTo>
                <a:lnTo>
                  <a:pt x="2114522" y="1"/>
                </a:lnTo>
                <a:lnTo>
                  <a:pt x="2165222" y="1"/>
                </a:lnTo>
                <a:lnTo>
                  <a:pt x="2215922" y="1"/>
                </a:lnTo>
                <a:lnTo>
                  <a:pt x="2266622" y="1"/>
                </a:lnTo>
                <a:lnTo>
                  <a:pt x="2317323" y="1"/>
                </a:lnTo>
                <a:lnTo>
                  <a:pt x="2368023" y="1"/>
                </a:lnTo>
                <a:lnTo>
                  <a:pt x="2418723" y="1"/>
                </a:lnTo>
                <a:lnTo>
                  <a:pt x="2469424" y="1"/>
                </a:lnTo>
                <a:lnTo>
                  <a:pt x="2520124" y="1"/>
                </a:lnTo>
                <a:lnTo>
                  <a:pt x="2570824" y="1"/>
                </a:lnTo>
                <a:lnTo>
                  <a:pt x="2621524" y="1"/>
                </a:lnTo>
                <a:lnTo>
                  <a:pt x="2672225" y="1"/>
                </a:lnTo>
                <a:lnTo>
                  <a:pt x="2722925" y="1"/>
                </a:lnTo>
                <a:lnTo>
                  <a:pt x="2773625" y="1"/>
                </a:lnTo>
                <a:lnTo>
                  <a:pt x="2824325" y="1"/>
                </a:lnTo>
                <a:lnTo>
                  <a:pt x="2875026" y="1"/>
                </a:lnTo>
                <a:lnTo>
                  <a:pt x="2925726" y="1"/>
                </a:lnTo>
                <a:lnTo>
                  <a:pt x="2976426" y="1"/>
                </a:lnTo>
                <a:lnTo>
                  <a:pt x="3027126" y="1"/>
                </a:lnTo>
                <a:lnTo>
                  <a:pt x="3077827" y="1"/>
                </a:lnTo>
                <a:lnTo>
                  <a:pt x="3128527" y="1"/>
                </a:lnTo>
                <a:lnTo>
                  <a:pt x="3179227" y="1"/>
                </a:lnTo>
                <a:lnTo>
                  <a:pt x="3229927" y="1"/>
                </a:lnTo>
                <a:lnTo>
                  <a:pt x="3280628" y="1"/>
                </a:lnTo>
                <a:lnTo>
                  <a:pt x="3331328" y="1"/>
                </a:lnTo>
                <a:lnTo>
                  <a:pt x="3382028" y="1"/>
                </a:lnTo>
                <a:lnTo>
                  <a:pt x="3432728" y="1"/>
                </a:lnTo>
                <a:lnTo>
                  <a:pt x="3483429" y="1"/>
                </a:lnTo>
                <a:lnTo>
                  <a:pt x="3534129" y="1"/>
                </a:lnTo>
                <a:lnTo>
                  <a:pt x="3584829" y="1"/>
                </a:lnTo>
                <a:lnTo>
                  <a:pt x="3635529" y="1"/>
                </a:lnTo>
                <a:lnTo>
                  <a:pt x="3686230" y="1"/>
                </a:lnTo>
                <a:lnTo>
                  <a:pt x="3736930" y="1"/>
                </a:lnTo>
                <a:lnTo>
                  <a:pt x="3787630" y="1"/>
                </a:lnTo>
                <a:lnTo>
                  <a:pt x="3838331" y="1"/>
                </a:lnTo>
                <a:lnTo>
                  <a:pt x="3889031" y="1"/>
                </a:lnTo>
                <a:lnTo>
                  <a:pt x="3939731" y="1"/>
                </a:lnTo>
                <a:lnTo>
                  <a:pt x="3990431" y="1"/>
                </a:lnTo>
                <a:lnTo>
                  <a:pt x="4041132" y="1"/>
                </a:lnTo>
                <a:lnTo>
                  <a:pt x="4091832" y="1"/>
                </a:lnTo>
                <a:lnTo>
                  <a:pt x="4142532" y="1"/>
                </a:lnTo>
                <a:lnTo>
                  <a:pt x="4193232" y="1"/>
                </a:lnTo>
                <a:lnTo>
                  <a:pt x="4243933" y="1"/>
                </a:lnTo>
                <a:lnTo>
                  <a:pt x="4294633" y="1"/>
                </a:lnTo>
                <a:lnTo>
                  <a:pt x="4345333" y="1"/>
                </a:lnTo>
                <a:lnTo>
                  <a:pt x="4396033" y="0"/>
                </a:lnTo>
                <a:lnTo>
                  <a:pt x="4446734" y="0"/>
                </a:lnTo>
                <a:lnTo>
                  <a:pt x="4497434" y="0"/>
                </a:lnTo>
                <a:lnTo>
                  <a:pt x="4548134" y="0"/>
                </a:lnTo>
                <a:lnTo>
                  <a:pt x="4598834" y="0"/>
                </a:lnTo>
                <a:lnTo>
                  <a:pt x="4649535" y="0"/>
                </a:lnTo>
                <a:lnTo>
                  <a:pt x="4700235" y="0"/>
                </a:lnTo>
                <a:lnTo>
                  <a:pt x="4750935" y="0"/>
                </a:lnTo>
                <a:lnTo>
                  <a:pt x="4801635" y="0"/>
                </a:lnTo>
                <a:lnTo>
                  <a:pt x="4852336" y="0"/>
                </a:lnTo>
                <a:lnTo>
                  <a:pt x="4903036" y="0"/>
                </a:lnTo>
                <a:lnTo>
                  <a:pt x="4953736" y="0"/>
                </a:lnTo>
                <a:lnTo>
                  <a:pt x="5004436" y="0"/>
                </a:lnTo>
                <a:lnTo>
                  <a:pt x="5055137" y="0"/>
                </a:lnTo>
                <a:lnTo>
                  <a:pt x="5105837" y="0"/>
                </a:lnTo>
                <a:lnTo>
                  <a:pt x="5156537" y="0"/>
                </a:lnTo>
                <a:lnTo>
                  <a:pt x="5207237" y="0"/>
                </a:lnTo>
                <a:lnTo>
                  <a:pt x="5257938" y="0"/>
                </a:lnTo>
                <a:lnTo>
                  <a:pt x="5308638" y="0"/>
                </a:lnTo>
                <a:lnTo>
                  <a:pt x="5359338" y="0"/>
                </a:lnTo>
                <a:lnTo>
                  <a:pt x="5410038" y="0"/>
                </a:lnTo>
                <a:lnTo>
                  <a:pt x="5460739" y="0"/>
                </a:lnTo>
                <a:lnTo>
                  <a:pt x="5511439" y="0"/>
                </a:lnTo>
                <a:lnTo>
                  <a:pt x="5562139" y="0"/>
                </a:lnTo>
                <a:lnTo>
                  <a:pt x="5612839" y="0"/>
                </a:lnTo>
                <a:lnTo>
                  <a:pt x="5663540" y="0"/>
                </a:lnTo>
                <a:lnTo>
                  <a:pt x="5714240" y="0"/>
                </a:lnTo>
                <a:lnTo>
                  <a:pt x="5764940" y="0"/>
                </a:lnTo>
                <a:lnTo>
                  <a:pt x="5815641" y="0"/>
                </a:lnTo>
                <a:lnTo>
                  <a:pt x="5866341" y="0"/>
                </a:lnTo>
                <a:lnTo>
                  <a:pt x="5917041" y="0"/>
                </a:lnTo>
                <a:lnTo>
                  <a:pt x="5967741" y="0"/>
                </a:lnTo>
                <a:lnTo>
                  <a:pt x="6018442" y="0"/>
                </a:lnTo>
                <a:lnTo>
                  <a:pt x="6069142" y="0"/>
                </a:lnTo>
                <a:lnTo>
                  <a:pt x="6119842" y="0"/>
                </a:lnTo>
                <a:lnTo>
                  <a:pt x="6170542" y="0"/>
                </a:lnTo>
                <a:lnTo>
                  <a:pt x="6221243" y="0"/>
                </a:lnTo>
                <a:lnTo>
                  <a:pt x="6271943" y="0"/>
                </a:lnTo>
                <a:lnTo>
                  <a:pt x="6322643" y="0"/>
                </a:lnTo>
                <a:lnTo>
                  <a:pt x="6373343" y="0"/>
                </a:lnTo>
                <a:lnTo>
                  <a:pt x="6424044" y="0"/>
                </a:lnTo>
                <a:lnTo>
                  <a:pt x="6474744" y="0"/>
                </a:lnTo>
                <a:lnTo>
                  <a:pt x="6525444" y="0"/>
                </a:lnTo>
                <a:lnTo>
                  <a:pt x="6576144" y="0"/>
                </a:lnTo>
                <a:lnTo>
                  <a:pt x="6626845" y="0"/>
                </a:lnTo>
                <a:lnTo>
                  <a:pt x="6677545" y="0"/>
                </a:lnTo>
                <a:lnTo>
                  <a:pt x="6728245" y="0"/>
                </a:lnTo>
                <a:lnTo>
                  <a:pt x="6778945" y="0"/>
                </a:lnTo>
                <a:lnTo>
                  <a:pt x="6829646" y="0"/>
                </a:lnTo>
                <a:lnTo>
                  <a:pt x="6880346" y="0"/>
                </a:lnTo>
                <a:lnTo>
                  <a:pt x="6931046" y="0"/>
                </a:lnTo>
                <a:lnTo>
                  <a:pt x="6981746" y="0"/>
                </a:lnTo>
                <a:lnTo>
                  <a:pt x="7032447" y="0"/>
                </a:lnTo>
                <a:lnTo>
                  <a:pt x="7083147" y="0"/>
                </a:lnTo>
                <a:lnTo>
                  <a:pt x="7133847" y="0"/>
                </a:lnTo>
                <a:lnTo>
                  <a:pt x="7184548" y="0"/>
                </a:lnTo>
                <a:lnTo>
                  <a:pt x="7235248" y="0"/>
                </a:lnTo>
                <a:lnTo>
                  <a:pt x="7285948" y="0"/>
                </a:lnTo>
                <a:lnTo>
                  <a:pt x="7336648" y="0"/>
                </a:lnTo>
                <a:lnTo>
                  <a:pt x="7387349" y="0"/>
                </a:lnTo>
                <a:lnTo>
                  <a:pt x="7438049" y="0"/>
                </a:lnTo>
                <a:lnTo>
                  <a:pt x="7488749" y="0"/>
                </a:lnTo>
                <a:lnTo>
                  <a:pt x="7539449" y="0"/>
                </a:lnTo>
                <a:lnTo>
                  <a:pt x="7590150" y="0"/>
                </a:lnTo>
                <a:lnTo>
                  <a:pt x="7640850" y="0"/>
                </a:lnTo>
                <a:lnTo>
                  <a:pt x="7691550" y="0"/>
                </a:lnTo>
                <a:lnTo>
                  <a:pt x="7742250" y="0"/>
                </a:lnTo>
                <a:lnTo>
                  <a:pt x="7792951" y="0"/>
                </a:lnTo>
                <a:lnTo>
                  <a:pt x="7843651" y="0"/>
                </a:lnTo>
                <a:lnTo>
                  <a:pt x="7894351" y="0"/>
                </a:lnTo>
                <a:lnTo>
                  <a:pt x="7945052" y="0"/>
                </a:lnTo>
                <a:lnTo>
                  <a:pt x="7995752" y="0"/>
                </a:lnTo>
                <a:lnTo>
                  <a:pt x="8046452" y="0"/>
                </a:lnTo>
                <a:lnTo>
                  <a:pt x="8097152" y="0"/>
                </a:lnTo>
                <a:lnTo>
                  <a:pt x="8147853" y="0"/>
                </a:lnTo>
                <a:lnTo>
                  <a:pt x="8198553" y="0"/>
                </a:lnTo>
                <a:lnTo>
                  <a:pt x="8249253" y="0"/>
                </a:lnTo>
                <a:lnTo>
                  <a:pt x="8299953" y="0"/>
                </a:lnTo>
                <a:lnTo>
                  <a:pt x="8350654" y="0"/>
                </a:lnTo>
                <a:lnTo>
                  <a:pt x="8401354" y="0"/>
                </a:lnTo>
                <a:lnTo>
                  <a:pt x="8452054" y="0"/>
                </a:lnTo>
                <a:lnTo>
                  <a:pt x="8502755" y="0"/>
                </a:lnTo>
                <a:lnTo>
                  <a:pt x="8553455" y="0"/>
                </a:lnTo>
                <a:lnTo>
                  <a:pt x="8604155" y="0"/>
                </a:lnTo>
                <a:lnTo>
                  <a:pt x="8654855" y="0"/>
                </a:lnTo>
                <a:lnTo>
                  <a:pt x="8705556" y="0"/>
                </a:lnTo>
                <a:lnTo>
                  <a:pt x="8756256" y="0"/>
                </a:lnTo>
                <a:lnTo>
                  <a:pt x="8806956" y="0"/>
                </a:lnTo>
                <a:lnTo>
                  <a:pt x="8857656" y="0"/>
                </a:lnTo>
                <a:lnTo>
                  <a:pt x="8908357" y="0"/>
                </a:lnTo>
                <a:lnTo>
                  <a:pt x="8959057" y="0"/>
                </a:lnTo>
                <a:lnTo>
                  <a:pt x="9018291" y="2345"/>
                </a:lnTo>
                <a:lnTo>
                  <a:pt x="9075467" y="9204"/>
                </a:lnTo>
                <a:lnTo>
                  <a:pt x="9130188" y="20308"/>
                </a:lnTo>
                <a:lnTo>
                  <a:pt x="9182057" y="35391"/>
                </a:lnTo>
                <a:lnTo>
                  <a:pt x="9230677" y="54186"/>
                </a:lnTo>
                <a:lnTo>
                  <a:pt x="9275650" y="76426"/>
                </a:lnTo>
                <a:lnTo>
                  <a:pt x="9316579" y="101842"/>
                </a:lnTo>
                <a:lnTo>
                  <a:pt x="9353067" y="130169"/>
                </a:lnTo>
                <a:lnTo>
                  <a:pt x="9384716" y="161139"/>
                </a:lnTo>
                <a:lnTo>
                  <a:pt x="9411130" y="194484"/>
                </a:lnTo>
                <a:lnTo>
                  <a:pt x="9431910" y="229938"/>
                </a:lnTo>
                <a:lnTo>
                  <a:pt x="9446660" y="267234"/>
                </a:lnTo>
                <a:lnTo>
                  <a:pt x="10311321" y="1950918"/>
                </a:lnTo>
                <a:lnTo>
                  <a:pt x="9446660" y="3709066"/>
                </a:lnTo>
                <a:lnTo>
                  <a:pt x="9431910" y="3746362"/>
                </a:lnTo>
                <a:lnTo>
                  <a:pt x="9411130" y="3781816"/>
                </a:lnTo>
                <a:lnTo>
                  <a:pt x="9384716" y="3815162"/>
                </a:lnTo>
                <a:lnTo>
                  <a:pt x="9353067" y="3846132"/>
                </a:lnTo>
                <a:lnTo>
                  <a:pt x="9316579" y="3874458"/>
                </a:lnTo>
                <a:lnTo>
                  <a:pt x="9275650" y="3899875"/>
                </a:lnTo>
                <a:lnTo>
                  <a:pt x="9230677" y="3922114"/>
                </a:lnTo>
                <a:lnTo>
                  <a:pt x="9182057" y="3940909"/>
                </a:lnTo>
                <a:lnTo>
                  <a:pt x="9130188" y="3955992"/>
                </a:lnTo>
                <a:lnTo>
                  <a:pt x="9075467" y="3967097"/>
                </a:lnTo>
                <a:lnTo>
                  <a:pt x="9018291" y="3973955"/>
                </a:lnTo>
                <a:lnTo>
                  <a:pt x="8959057" y="3976301"/>
                </a:lnTo>
                <a:lnTo>
                  <a:pt x="458805" y="3976301"/>
                </a:lnTo>
                <a:lnTo>
                  <a:pt x="401328" y="3974049"/>
                </a:lnTo>
                <a:lnTo>
                  <a:pt x="346839" y="3967462"/>
                </a:lnTo>
                <a:lnTo>
                  <a:pt x="295540" y="3956789"/>
                </a:lnTo>
                <a:lnTo>
                  <a:pt x="247636" y="3942283"/>
                </a:lnTo>
                <a:lnTo>
                  <a:pt x="203330" y="3924194"/>
                </a:lnTo>
                <a:lnTo>
                  <a:pt x="162824" y="3902774"/>
                </a:lnTo>
                <a:lnTo>
                  <a:pt x="126322" y="3878273"/>
                </a:lnTo>
                <a:lnTo>
                  <a:pt x="94028" y="3850944"/>
                </a:lnTo>
                <a:lnTo>
                  <a:pt x="66144" y="3821036"/>
                </a:lnTo>
                <a:lnTo>
                  <a:pt x="42874" y="3788801"/>
                </a:lnTo>
                <a:lnTo>
                  <a:pt x="24421" y="3754491"/>
                </a:lnTo>
                <a:lnTo>
                  <a:pt x="10989" y="3718355"/>
                </a:lnTo>
                <a:lnTo>
                  <a:pt x="2781" y="3680647"/>
                </a:lnTo>
                <a:lnTo>
                  <a:pt x="0" y="3641615"/>
                </a:lnTo>
                <a:lnTo>
                  <a:pt x="0" y="317351"/>
                </a:lnTo>
                <a:lnTo>
                  <a:pt x="2075" y="275660"/>
                </a:lnTo>
                <a:lnTo>
                  <a:pt x="8382" y="236047"/>
                </a:lnTo>
                <a:lnTo>
                  <a:pt x="19036" y="198730"/>
                </a:lnTo>
                <a:lnTo>
                  <a:pt x="53863" y="131859"/>
                </a:lnTo>
                <a:lnTo>
                  <a:pt x="107500" y="76799"/>
                </a:lnTo>
                <a:lnTo>
                  <a:pt x="141668" y="54245"/>
                </a:lnTo>
                <a:lnTo>
                  <a:pt x="180891" y="35301"/>
                </a:lnTo>
                <a:lnTo>
                  <a:pt x="225290" y="20186"/>
                </a:lnTo>
                <a:lnTo>
                  <a:pt x="274981" y="9118"/>
                </a:lnTo>
                <a:lnTo>
                  <a:pt x="330082" y="2317"/>
                </a:lnTo>
                <a:lnTo>
                  <a:pt x="390712" y="1"/>
                </a:lnTo>
                <a:close/>
              </a:path>
            </a:pathLst>
          </a:custGeom>
          <a:ln w="38100">
            <a:solidFill>
              <a:srgbClr val="2E333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941219" y="5857647"/>
            <a:ext cx="10106660" cy="454659"/>
            <a:chOff x="941219" y="5857647"/>
            <a:chExt cx="10106660" cy="454659"/>
          </a:xfrm>
        </p:grpSpPr>
        <p:sp>
          <p:nvSpPr>
            <p:cNvPr id="7" name="object 7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9816754" y="0"/>
                  </a:moveTo>
                  <a:lnTo>
                    <a:pt x="0" y="0"/>
                  </a:lnTo>
                  <a:lnTo>
                    <a:pt x="0" y="371576"/>
                  </a:lnTo>
                  <a:lnTo>
                    <a:pt x="9816754" y="371576"/>
                  </a:lnTo>
                  <a:lnTo>
                    <a:pt x="10024091" y="185788"/>
                  </a:lnTo>
                  <a:lnTo>
                    <a:pt x="981675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0" y="0"/>
                  </a:moveTo>
                  <a:lnTo>
                    <a:pt x="9816754" y="0"/>
                  </a:lnTo>
                  <a:lnTo>
                    <a:pt x="10024090" y="185789"/>
                  </a:lnTo>
                  <a:lnTo>
                    <a:pt x="9816754" y="371576"/>
                  </a:lnTo>
                  <a:lnTo>
                    <a:pt x="0" y="371576"/>
                  </a:lnTo>
                  <a:lnTo>
                    <a:pt x="0" y="0"/>
                  </a:lnTo>
                  <a:close/>
                </a:path>
              </a:pathLst>
            </a:custGeom>
            <a:ln w="82550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862113" y="5105674"/>
            <a:ext cx="5922010" cy="1132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YOU</a:t>
            </a:r>
            <a:r>
              <a:rPr sz="1800" b="1" spc="-10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ARE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15" dirty="0">
                <a:solidFill>
                  <a:srgbClr val="595959"/>
                </a:solidFill>
                <a:latin typeface="Arial"/>
                <a:cs typeface="Arial"/>
              </a:rPr>
              <a:t>STANDARDIZED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 JOINT</a:t>
            </a:r>
            <a:r>
              <a:rPr sz="1800" b="1" spc="-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448661" y="1514079"/>
            <a:ext cx="2580005" cy="437515"/>
          </a:xfrm>
          <a:custGeom>
            <a:avLst/>
            <a:gdLst/>
            <a:ahLst/>
            <a:cxnLst/>
            <a:rect l="l" t="t" r="r" b="b"/>
            <a:pathLst>
              <a:path w="2580004" h="437514">
                <a:moveTo>
                  <a:pt x="2579485" y="0"/>
                </a:moveTo>
                <a:lnTo>
                  <a:pt x="0" y="0"/>
                </a:lnTo>
                <a:lnTo>
                  <a:pt x="0" y="437068"/>
                </a:lnTo>
                <a:lnTo>
                  <a:pt x="2579485" y="437068"/>
                </a:lnTo>
                <a:lnTo>
                  <a:pt x="257948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953765" y="1111528"/>
            <a:ext cx="8284845" cy="803275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TACTICAL</a:t>
            </a:r>
            <a:r>
              <a:rPr sz="18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COMBAT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CASUALTY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CARE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ROLE-BASED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TRAINING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SPECTRUM</a:t>
            </a:r>
            <a:endParaRPr sz="1800">
              <a:latin typeface="Arial"/>
              <a:cs typeface="Arial"/>
            </a:endParaRPr>
          </a:p>
          <a:p>
            <a:pPr marL="2759710">
              <a:lnSpc>
                <a:spcPct val="100000"/>
              </a:lnSpc>
              <a:spcBef>
                <a:spcPts val="620"/>
              </a:spcBef>
            </a:pPr>
            <a:r>
              <a:rPr sz="2400" b="1" spc="-5" dirty="0">
                <a:latin typeface="Arial"/>
                <a:cs typeface="Arial"/>
              </a:rPr>
              <a:t>ROLE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CARE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508911" y="1942682"/>
            <a:ext cx="2519680" cy="617855"/>
            <a:chOff x="2508911" y="1942682"/>
            <a:chExt cx="2519680" cy="617855"/>
          </a:xfrm>
        </p:grpSpPr>
        <p:sp>
          <p:nvSpPr>
            <p:cNvPr id="13" name="object 13"/>
            <p:cNvSpPr/>
            <p:nvPr/>
          </p:nvSpPr>
          <p:spPr>
            <a:xfrm>
              <a:off x="2521611" y="2219692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882706" y="1942682"/>
              <a:ext cx="1771650" cy="617855"/>
            </a:xfrm>
            <a:custGeom>
              <a:avLst/>
              <a:gdLst/>
              <a:ahLst/>
              <a:cxnLst/>
              <a:rect l="l" t="t" r="r" b="b"/>
              <a:pathLst>
                <a:path w="1771650" h="617855">
                  <a:moveTo>
                    <a:pt x="1771656" y="0"/>
                  </a:moveTo>
                  <a:lnTo>
                    <a:pt x="0" y="0"/>
                  </a:lnTo>
                  <a:lnTo>
                    <a:pt x="0" y="617361"/>
                  </a:lnTo>
                  <a:lnTo>
                    <a:pt x="1771656" y="617361"/>
                  </a:lnTo>
                  <a:lnTo>
                    <a:pt x="17716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2983249" y="1957880"/>
            <a:ext cx="157480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73660" marR="5080" indent="-61594">
              <a:lnSpc>
                <a:spcPts val="2100"/>
              </a:lnSpc>
              <a:spcBef>
                <a:spcPts val="219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NMED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I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CAL  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PERSONNEL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109158" y="1928324"/>
            <a:ext cx="7052309" cy="3497579"/>
            <a:chOff x="2109158" y="1928324"/>
            <a:chExt cx="7052309" cy="3497579"/>
          </a:xfrm>
        </p:grpSpPr>
        <p:sp>
          <p:nvSpPr>
            <p:cNvPr id="17" name="object 17"/>
            <p:cNvSpPr/>
            <p:nvPr/>
          </p:nvSpPr>
          <p:spPr>
            <a:xfrm>
              <a:off x="7680660" y="5169498"/>
              <a:ext cx="220979" cy="255904"/>
            </a:xfrm>
            <a:custGeom>
              <a:avLst/>
              <a:gdLst/>
              <a:ahLst/>
              <a:cxnLst/>
              <a:rect l="l" t="t" r="r" b="b"/>
              <a:pathLst>
                <a:path w="220979" h="255904">
                  <a:moveTo>
                    <a:pt x="220510" y="0"/>
                  </a:moveTo>
                  <a:lnTo>
                    <a:pt x="0" y="127895"/>
                  </a:lnTo>
                  <a:lnTo>
                    <a:pt x="220510" y="255791"/>
                  </a:lnTo>
                  <a:lnTo>
                    <a:pt x="220510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35109" y="2584301"/>
              <a:ext cx="1525949" cy="233488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839023" y="2584301"/>
              <a:ext cx="1547097" cy="236724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109158" y="2584302"/>
              <a:ext cx="1547096" cy="2367243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6224278" y="2203095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5508" y="1928324"/>
              <a:ext cx="1635125" cy="591820"/>
            </a:xfrm>
            <a:custGeom>
              <a:avLst/>
              <a:gdLst/>
              <a:ahLst/>
              <a:cxnLst/>
              <a:rect l="l" t="t" r="r" b="b"/>
              <a:pathLst>
                <a:path w="1635125" h="591819">
                  <a:moveTo>
                    <a:pt x="1634933" y="0"/>
                  </a:moveTo>
                  <a:lnTo>
                    <a:pt x="0" y="0"/>
                  </a:lnTo>
                  <a:lnTo>
                    <a:pt x="0" y="591439"/>
                  </a:lnTo>
                  <a:lnTo>
                    <a:pt x="1634933" y="591439"/>
                  </a:lnTo>
                  <a:lnTo>
                    <a:pt x="16349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6778969" y="1943522"/>
            <a:ext cx="1448435" cy="54102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 indent="192405">
              <a:lnSpc>
                <a:spcPts val="1900"/>
              </a:lnSpc>
              <a:spcBef>
                <a:spcPts val="380"/>
              </a:spcBef>
            </a:pP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MEDICAL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 PERS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NNEL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24" name="object 2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559709" y="2561982"/>
            <a:ext cx="1933028" cy="295776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solidFill>
                  <a:srgbClr val="767171"/>
                </a:solidFill>
              </a:rPr>
              <a:t>Module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3: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Care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spc="-5" dirty="0">
                <a:solidFill>
                  <a:srgbClr val="767171"/>
                </a:solidFill>
              </a:rPr>
              <a:t>Under Fire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/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spc="-5" dirty="0">
                <a:solidFill>
                  <a:srgbClr val="767171"/>
                </a:solidFill>
              </a:rPr>
              <a:t>Threat</a:t>
            </a:r>
            <a:endParaRPr sz="2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486697" y="1279337"/>
            <a:ext cx="11294110" cy="4562475"/>
          </a:xfrm>
          <a:custGeom>
            <a:avLst/>
            <a:gdLst/>
            <a:ahLst/>
            <a:cxnLst/>
            <a:rect l="l" t="t" r="r" b="b"/>
            <a:pathLst>
              <a:path w="11294110" h="4562475">
                <a:moveTo>
                  <a:pt x="249216" y="0"/>
                </a:moveTo>
                <a:lnTo>
                  <a:pt x="11044417" y="0"/>
                </a:lnTo>
                <a:lnTo>
                  <a:pt x="11089214" y="4015"/>
                </a:lnTo>
                <a:lnTo>
                  <a:pt x="11131377" y="15591"/>
                </a:lnTo>
                <a:lnTo>
                  <a:pt x="11170202" y="34025"/>
                </a:lnTo>
                <a:lnTo>
                  <a:pt x="11204985" y="58612"/>
                </a:lnTo>
                <a:lnTo>
                  <a:pt x="11235022" y="88649"/>
                </a:lnTo>
                <a:lnTo>
                  <a:pt x="11259609" y="123432"/>
                </a:lnTo>
                <a:lnTo>
                  <a:pt x="11278043" y="162256"/>
                </a:lnTo>
                <a:lnTo>
                  <a:pt x="11289619" y="204419"/>
                </a:lnTo>
                <a:lnTo>
                  <a:pt x="11293635" y="249216"/>
                </a:lnTo>
                <a:lnTo>
                  <a:pt x="11293635" y="4312686"/>
                </a:lnTo>
                <a:lnTo>
                  <a:pt x="11289619" y="4357483"/>
                </a:lnTo>
                <a:lnTo>
                  <a:pt x="11278043" y="4399646"/>
                </a:lnTo>
                <a:lnTo>
                  <a:pt x="11259609" y="4438470"/>
                </a:lnTo>
                <a:lnTo>
                  <a:pt x="11235022" y="4473253"/>
                </a:lnTo>
                <a:lnTo>
                  <a:pt x="11204985" y="4503290"/>
                </a:lnTo>
                <a:lnTo>
                  <a:pt x="11170202" y="4527878"/>
                </a:lnTo>
                <a:lnTo>
                  <a:pt x="11131377" y="4546311"/>
                </a:lnTo>
                <a:lnTo>
                  <a:pt x="11089214" y="4557888"/>
                </a:lnTo>
                <a:lnTo>
                  <a:pt x="11044417" y="4561903"/>
                </a:lnTo>
                <a:lnTo>
                  <a:pt x="249216" y="4561903"/>
                </a:lnTo>
                <a:lnTo>
                  <a:pt x="204419" y="4557888"/>
                </a:lnTo>
                <a:lnTo>
                  <a:pt x="162256" y="4546311"/>
                </a:lnTo>
                <a:lnTo>
                  <a:pt x="123432" y="4527878"/>
                </a:lnTo>
                <a:lnTo>
                  <a:pt x="88649" y="4503290"/>
                </a:lnTo>
                <a:lnTo>
                  <a:pt x="58612" y="4473253"/>
                </a:lnTo>
                <a:lnTo>
                  <a:pt x="34025" y="4438470"/>
                </a:lnTo>
                <a:lnTo>
                  <a:pt x="15591" y="4399646"/>
                </a:lnTo>
                <a:lnTo>
                  <a:pt x="4015" y="4357483"/>
                </a:lnTo>
                <a:lnTo>
                  <a:pt x="0" y="4312686"/>
                </a:lnTo>
                <a:lnTo>
                  <a:pt x="0" y="249216"/>
                </a:lnTo>
                <a:lnTo>
                  <a:pt x="4015" y="204419"/>
                </a:lnTo>
                <a:lnTo>
                  <a:pt x="15591" y="162256"/>
                </a:lnTo>
                <a:lnTo>
                  <a:pt x="34025" y="123432"/>
                </a:lnTo>
                <a:lnTo>
                  <a:pt x="58612" y="88649"/>
                </a:lnTo>
                <a:lnTo>
                  <a:pt x="88649" y="58612"/>
                </a:lnTo>
                <a:lnTo>
                  <a:pt x="123432" y="34025"/>
                </a:lnTo>
                <a:lnTo>
                  <a:pt x="162256" y="15591"/>
                </a:lnTo>
                <a:lnTo>
                  <a:pt x="204419" y="4015"/>
                </a:lnTo>
                <a:lnTo>
                  <a:pt x="249216" y="0"/>
                </a:lnTo>
                <a:close/>
              </a:path>
            </a:pathLst>
          </a:custGeom>
          <a:ln w="28575">
            <a:solidFill>
              <a:srgbClr val="D8D9D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1771453" y="6573538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3</a:t>
            </a:r>
            <a:endParaRPr sz="120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57794" y="6458574"/>
            <a:ext cx="213609" cy="213609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5697515" y="6459345"/>
            <a:ext cx="219075" cy="219075"/>
            <a:chOff x="5697515" y="6459345"/>
            <a:chExt cx="219075" cy="219075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03865" y="6465695"/>
              <a:ext cx="205988" cy="20598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697515" y="6459345"/>
              <a:ext cx="218688" cy="218688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066743" y="833602"/>
            <a:ext cx="7825740" cy="681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45995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TERMINAL</a:t>
            </a:r>
            <a:r>
              <a:rPr sz="2400" b="1" spc="-5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LEARNING OBJECTIVE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05"/>
              </a:spcBef>
            </a:pPr>
            <a:r>
              <a:rPr sz="650" b="1" spc="-10" dirty="0">
                <a:solidFill>
                  <a:srgbClr val="2E3334"/>
                </a:solidFill>
                <a:latin typeface="Arial"/>
                <a:cs typeface="Arial"/>
              </a:rPr>
              <a:t>Given</a:t>
            </a:r>
            <a:r>
              <a:rPr sz="65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10" dirty="0">
                <a:solidFill>
                  <a:srgbClr val="2E3334"/>
                </a:solidFill>
                <a:latin typeface="Arial"/>
                <a:cs typeface="Arial"/>
              </a:rPr>
              <a:t>a</a:t>
            </a:r>
            <a:r>
              <a:rPr sz="65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10" dirty="0">
                <a:solidFill>
                  <a:srgbClr val="2E3334"/>
                </a:solidFill>
                <a:latin typeface="Arial"/>
                <a:cs typeface="Arial"/>
              </a:rPr>
              <a:t>combat</a:t>
            </a:r>
            <a:r>
              <a:rPr sz="65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5" dirty="0">
                <a:solidFill>
                  <a:srgbClr val="2E3334"/>
                </a:solidFill>
                <a:latin typeface="Arial"/>
                <a:cs typeface="Arial"/>
              </a:rPr>
              <a:t>or</a:t>
            </a:r>
            <a:r>
              <a:rPr sz="65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10" dirty="0">
                <a:solidFill>
                  <a:srgbClr val="2E3334"/>
                </a:solidFill>
                <a:latin typeface="Arial"/>
                <a:cs typeface="Arial"/>
              </a:rPr>
              <a:t>noncombat</a:t>
            </a:r>
            <a:r>
              <a:rPr sz="65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5" dirty="0">
                <a:solidFill>
                  <a:srgbClr val="2E3334"/>
                </a:solidFill>
                <a:latin typeface="Arial"/>
                <a:cs typeface="Arial"/>
              </a:rPr>
              <a:t>scenario,</a:t>
            </a:r>
            <a:r>
              <a:rPr sz="65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10" dirty="0">
                <a:solidFill>
                  <a:srgbClr val="2E3334"/>
                </a:solidFill>
                <a:latin typeface="Arial"/>
                <a:cs typeface="Arial"/>
              </a:rPr>
              <a:t>perform</a:t>
            </a:r>
            <a:r>
              <a:rPr sz="65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10" dirty="0">
                <a:solidFill>
                  <a:srgbClr val="2E3334"/>
                </a:solidFill>
                <a:latin typeface="Arial"/>
                <a:cs typeface="Arial"/>
              </a:rPr>
              <a:t>Care</a:t>
            </a:r>
            <a:r>
              <a:rPr sz="65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10" dirty="0">
                <a:solidFill>
                  <a:srgbClr val="2E3334"/>
                </a:solidFill>
                <a:latin typeface="Arial"/>
                <a:cs typeface="Arial"/>
              </a:rPr>
              <a:t>Under</a:t>
            </a:r>
            <a:r>
              <a:rPr sz="65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5" dirty="0">
                <a:solidFill>
                  <a:srgbClr val="2E3334"/>
                </a:solidFill>
                <a:latin typeface="Arial"/>
                <a:cs typeface="Arial"/>
              </a:rPr>
              <a:t>Fire</a:t>
            </a:r>
            <a:r>
              <a:rPr sz="65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5" dirty="0">
                <a:solidFill>
                  <a:srgbClr val="2E3334"/>
                </a:solidFill>
                <a:latin typeface="Arial"/>
                <a:cs typeface="Arial"/>
              </a:rPr>
              <a:t>in</a:t>
            </a:r>
            <a:r>
              <a:rPr sz="65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10" dirty="0">
                <a:solidFill>
                  <a:srgbClr val="2E3334"/>
                </a:solidFill>
                <a:latin typeface="Arial"/>
                <a:cs typeface="Arial"/>
              </a:rPr>
              <a:t>accordance</a:t>
            </a:r>
            <a:r>
              <a:rPr sz="65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5" dirty="0">
                <a:solidFill>
                  <a:srgbClr val="2E3334"/>
                </a:solidFill>
                <a:latin typeface="Arial"/>
                <a:cs typeface="Arial"/>
              </a:rPr>
              <a:t>with</a:t>
            </a:r>
            <a:r>
              <a:rPr sz="65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10" dirty="0">
                <a:solidFill>
                  <a:srgbClr val="2E3334"/>
                </a:solidFill>
                <a:latin typeface="Arial"/>
                <a:cs typeface="Arial"/>
              </a:rPr>
              <a:t>CoTCCC</a:t>
            </a:r>
            <a:r>
              <a:rPr sz="65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650" b="1" spc="-5" dirty="0">
                <a:solidFill>
                  <a:srgbClr val="2E3334"/>
                </a:solidFill>
                <a:latin typeface="Arial"/>
                <a:cs typeface="Arial"/>
              </a:rPr>
              <a:t>Guidelines.</a:t>
            </a:r>
            <a:endParaRPr sz="65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706457" y="1781856"/>
            <a:ext cx="10863580" cy="3869690"/>
            <a:chOff x="706457" y="1781856"/>
            <a:chExt cx="10863580" cy="3869690"/>
          </a:xfrm>
        </p:grpSpPr>
        <p:sp>
          <p:nvSpPr>
            <p:cNvPr id="12" name="object 12"/>
            <p:cNvSpPr/>
            <p:nvPr/>
          </p:nvSpPr>
          <p:spPr>
            <a:xfrm>
              <a:off x="706457" y="1796144"/>
              <a:ext cx="10863580" cy="0"/>
            </a:xfrm>
            <a:custGeom>
              <a:avLst/>
              <a:gdLst/>
              <a:ahLst/>
              <a:cxnLst/>
              <a:rect l="l" t="t" r="r" b="b"/>
              <a:pathLst>
                <a:path w="10863580">
                  <a:moveTo>
                    <a:pt x="0" y="0"/>
                  </a:moveTo>
                  <a:lnTo>
                    <a:pt x="10863277" y="0"/>
                  </a:lnTo>
                </a:path>
              </a:pathLst>
            </a:custGeom>
            <a:ln w="28575">
              <a:solidFill>
                <a:srgbClr val="8A8C8C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53101" y="1950972"/>
              <a:ext cx="183080" cy="18308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46659" y="2507913"/>
              <a:ext cx="183080" cy="18308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46659" y="3077623"/>
              <a:ext cx="183080" cy="18308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46659" y="3386203"/>
              <a:ext cx="183080" cy="18308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53009" y="3964424"/>
              <a:ext cx="170379" cy="17037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46658" y="3958074"/>
              <a:ext cx="183080" cy="18308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59452" y="4278290"/>
              <a:ext cx="170380" cy="17038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53101" y="4271940"/>
              <a:ext cx="183080" cy="18308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53101" y="4585808"/>
              <a:ext cx="183080" cy="18308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53009" y="5164028"/>
              <a:ext cx="170379" cy="170379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759452" y="5474373"/>
              <a:ext cx="170380" cy="170379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46658" y="5157678"/>
              <a:ext cx="183080" cy="183080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53101" y="5468023"/>
              <a:ext cx="183080" cy="183080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685311" y="1361426"/>
            <a:ext cx="307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04</a:t>
            </a:r>
            <a:endParaRPr sz="20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91999" y="5839809"/>
            <a:ext cx="8169909" cy="825500"/>
          </a:xfrm>
          <a:prstGeom prst="rect">
            <a:avLst/>
          </a:prstGeom>
        </p:spPr>
        <p:txBody>
          <a:bodyPr vert="horz" wrap="square" lIns="0" tIns="151765" rIns="0" bIns="0" rtlCol="0">
            <a:spAutoFit/>
          </a:bodyPr>
          <a:lstStyle/>
          <a:p>
            <a:pPr marL="2364740">
              <a:lnSpc>
                <a:spcPct val="100000"/>
              </a:lnSpc>
              <a:spcBef>
                <a:spcPts val="1195"/>
              </a:spcBef>
            </a:pPr>
            <a:r>
              <a:rPr sz="2400" b="1" dirty="0">
                <a:latin typeface="Arial"/>
                <a:cs typeface="Arial"/>
              </a:rPr>
              <a:t>9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ENABLING LEARNING OBJECTIVES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139440" algn="l"/>
                <a:tab pos="5020310" algn="l"/>
              </a:tabLst>
            </a:pP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</a:t>
            </a:r>
            <a:r>
              <a:rPr sz="14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b="1" spc="-15" dirty="0">
                <a:solidFill>
                  <a:srgbClr val="2E3334"/>
                </a:solidFill>
                <a:latin typeface="Arial"/>
                <a:cs typeface="Arial"/>
              </a:rPr>
              <a:t>Terminal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Learning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Objectives	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 Cognitive ELOs	=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Performance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038153" y="1859349"/>
            <a:ext cx="10205085" cy="36220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7350" marR="818515" lvl="1" indent="-375285">
              <a:lnSpc>
                <a:spcPts val="1800"/>
              </a:lnSpc>
              <a:spcBef>
                <a:spcPts val="260"/>
              </a:spcBef>
              <a:buFont typeface="Arial"/>
              <a:buAutoNum type="arabicPeriod"/>
              <a:tabLst>
                <a:tab pos="387985" algn="l"/>
              </a:tabLst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Describe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role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of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fire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superiority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threat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containment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 and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the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impact of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tactical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environment on </a:t>
            </a:r>
            <a:r>
              <a:rPr sz="1600" spc="-43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25" dirty="0">
                <a:solidFill>
                  <a:srgbClr val="2E3334"/>
                </a:solidFill>
                <a:latin typeface="Arial MT"/>
                <a:cs typeface="Arial MT"/>
              </a:rPr>
              <a:t>Tactical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Combat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 Casualty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Care.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(CLS</a:t>
            </a:r>
            <a:r>
              <a:rPr sz="1600" spc="-3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T4:E14)</a:t>
            </a:r>
            <a:endParaRPr sz="1600">
              <a:latin typeface="Arial MT"/>
              <a:cs typeface="Arial MT"/>
            </a:endParaRPr>
          </a:p>
          <a:p>
            <a:pPr marL="387350" marR="392430" lvl="1" indent="-375285">
              <a:lnSpc>
                <a:spcPts val="1800"/>
              </a:lnSpc>
              <a:spcBef>
                <a:spcPts val="600"/>
              </a:spcBef>
              <a:buFont typeface="Arial"/>
              <a:buAutoNum type="arabicPeriod"/>
              <a:tabLst>
                <a:tab pos="387985" algn="l"/>
              </a:tabLst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Describe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actions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 required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before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engaging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with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a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15" dirty="0">
                <a:solidFill>
                  <a:srgbClr val="2E3334"/>
                </a:solidFill>
                <a:latin typeface="Arial MT"/>
                <a:cs typeface="Arial MT"/>
              </a:rPr>
              <a:t>casualty,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to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prevent harm or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additional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casualties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 in </a:t>
            </a:r>
            <a:r>
              <a:rPr sz="1600" spc="-43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accordance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with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CoTCCC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Guidelines.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(ASM</a:t>
            </a:r>
            <a:r>
              <a:rPr sz="1600" spc="-3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T3:E8)</a:t>
            </a:r>
            <a:endParaRPr sz="1600">
              <a:latin typeface="Arial MT"/>
              <a:cs typeface="Arial MT"/>
            </a:endParaRPr>
          </a:p>
          <a:p>
            <a:pPr marL="387350" lvl="1" indent="-375285">
              <a:lnSpc>
                <a:spcPct val="100000"/>
              </a:lnSpc>
              <a:spcBef>
                <a:spcPts val="439"/>
              </a:spcBef>
              <a:buFont typeface="Arial"/>
              <a:buAutoNum type="arabicPeriod"/>
              <a:tabLst>
                <a:tab pos="387985" algn="l"/>
              </a:tabLst>
            </a:pP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Identify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appropriate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actions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and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priorities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to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treat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and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move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casualties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in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Care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Under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Fire.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(CLS</a:t>
            </a:r>
            <a:r>
              <a:rPr sz="1600" spc="-2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T4:E16)</a:t>
            </a:r>
            <a:endParaRPr sz="1600">
              <a:latin typeface="Arial MT"/>
              <a:cs typeface="Arial MT"/>
            </a:endParaRPr>
          </a:p>
          <a:p>
            <a:pPr marL="387350" marR="1111250" lvl="1" indent="-375285">
              <a:lnSpc>
                <a:spcPts val="1800"/>
              </a:lnSpc>
              <a:spcBef>
                <a:spcPts val="640"/>
              </a:spcBef>
              <a:buFont typeface="Arial"/>
              <a:buAutoNum type="arabicPeriod"/>
              <a:tabLst>
                <a:tab pos="387985" algn="l"/>
              </a:tabLst>
            </a:pP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Identify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the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importance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early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application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of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limb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tourniquets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to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control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life-threatening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bleeding. </a:t>
            </a:r>
            <a:r>
              <a:rPr sz="1600" spc="-43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(CLS</a:t>
            </a:r>
            <a:r>
              <a:rPr sz="1600" spc="-3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T4:E17)</a:t>
            </a:r>
            <a:endParaRPr sz="1600">
              <a:latin typeface="Arial MT"/>
              <a:cs typeface="Arial MT"/>
            </a:endParaRPr>
          </a:p>
          <a:p>
            <a:pPr marL="387350" lvl="1" indent="-375285">
              <a:lnSpc>
                <a:spcPct val="100000"/>
              </a:lnSpc>
              <a:spcBef>
                <a:spcPts val="440"/>
              </a:spcBef>
              <a:buFont typeface="Arial"/>
              <a:buAutoNum type="arabicPeriod"/>
              <a:tabLst>
                <a:tab pos="387985" algn="l"/>
              </a:tabLst>
            </a:pP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Demonstrate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one-handed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tourniquet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application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to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self in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Care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Under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Fire.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 (CLS</a:t>
            </a:r>
            <a:r>
              <a:rPr sz="1600" spc="-2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T4:E18)</a:t>
            </a:r>
            <a:endParaRPr sz="1600">
              <a:latin typeface="Arial MT"/>
              <a:cs typeface="Arial MT"/>
            </a:endParaRPr>
          </a:p>
          <a:p>
            <a:pPr marL="387350" lvl="1" indent="-375285">
              <a:lnSpc>
                <a:spcPct val="100000"/>
              </a:lnSpc>
              <a:spcBef>
                <a:spcPts val="480"/>
              </a:spcBef>
              <a:buFont typeface="Arial"/>
              <a:buAutoNum type="arabicPeriod"/>
              <a:tabLst>
                <a:tab pos="387985" algn="l"/>
              </a:tabLst>
            </a:pP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Demonstrate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two-handed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tourniquet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application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to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a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casualty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in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Care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Under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Fire.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(CLS</a:t>
            </a:r>
            <a:r>
              <a:rPr sz="1600" spc="-2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T4:E19)</a:t>
            </a:r>
            <a:endParaRPr sz="1600">
              <a:latin typeface="Arial MT"/>
              <a:cs typeface="Arial MT"/>
            </a:endParaRPr>
          </a:p>
          <a:p>
            <a:pPr marL="387350" marR="5080" lvl="1" indent="-375285">
              <a:lnSpc>
                <a:spcPts val="1800"/>
              </a:lnSpc>
              <a:spcBef>
                <a:spcPts val="640"/>
              </a:spcBef>
              <a:buFont typeface="Arial"/>
              <a:buAutoNum type="arabicPeriod"/>
              <a:tabLst>
                <a:tab pos="387985" algn="l"/>
              </a:tabLst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Describe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the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principles,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advantages,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and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disadvantages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of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one-person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drag/carry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or</a:t>
            </a:r>
            <a:r>
              <a:rPr sz="16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two-person</a:t>
            </a:r>
            <a:r>
              <a:rPr sz="1600" spc="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drag/carry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in </a:t>
            </a:r>
            <a:r>
              <a:rPr sz="1600" spc="-43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Care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Under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 Fire.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(CLS</a:t>
            </a:r>
            <a:r>
              <a:rPr sz="1600" spc="-3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T4:E20)</a:t>
            </a:r>
            <a:endParaRPr sz="1600">
              <a:latin typeface="Arial MT"/>
              <a:cs typeface="Arial MT"/>
            </a:endParaRPr>
          </a:p>
          <a:p>
            <a:pPr marL="387350" lvl="1" indent="-375285">
              <a:lnSpc>
                <a:spcPct val="100000"/>
              </a:lnSpc>
              <a:spcBef>
                <a:spcPts val="440"/>
              </a:spcBef>
              <a:buFont typeface="Arial"/>
              <a:buAutoNum type="arabicPeriod"/>
              <a:tabLst>
                <a:tab pos="387985" algn="l"/>
              </a:tabLst>
            </a:pP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Demonstrate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one-person drags and carries of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a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casualty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in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Care Under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Fire.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(CLS</a:t>
            </a:r>
            <a:r>
              <a:rPr sz="1600" spc="-2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T4:E21)</a:t>
            </a:r>
            <a:endParaRPr sz="1600">
              <a:latin typeface="Arial MT"/>
              <a:cs typeface="Arial MT"/>
            </a:endParaRPr>
          </a:p>
          <a:p>
            <a:pPr marL="387350" lvl="1" indent="-375285">
              <a:lnSpc>
                <a:spcPct val="100000"/>
              </a:lnSpc>
              <a:spcBef>
                <a:spcPts val="480"/>
              </a:spcBef>
              <a:buFont typeface="Arial"/>
              <a:buAutoNum type="arabicPeriod"/>
              <a:tabLst>
                <a:tab pos="387985" algn="l"/>
              </a:tabLst>
            </a:pP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Demonstrate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two-person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drags and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carries of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a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casualty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 in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Care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Under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Fire.</a:t>
            </a:r>
            <a:r>
              <a:rPr sz="16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(CLS</a:t>
            </a:r>
            <a:r>
              <a:rPr sz="1600" spc="-2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T4:E22)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17813" y="6407165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#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900894" y="943023"/>
            <a:ext cx="63906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" dirty="0"/>
              <a:t>Three</a:t>
            </a:r>
            <a:r>
              <a:rPr sz="4400" spc="-25" dirty="0"/>
              <a:t> </a:t>
            </a:r>
            <a:r>
              <a:rPr sz="44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PHASES</a:t>
            </a:r>
            <a:r>
              <a:rPr sz="4400" spc="-30" dirty="0">
                <a:solidFill>
                  <a:srgbClr val="FFFFFF"/>
                </a:solidFill>
              </a:rPr>
              <a:t> </a:t>
            </a:r>
            <a:r>
              <a:rPr sz="4400" spc="-5" dirty="0">
                <a:solidFill>
                  <a:srgbClr val="FFFFFF"/>
                </a:solidFill>
              </a:rPr>
              <a:t>of</a:t>
            </a:r>
            <a:r>
              <a:rPr sz="4400" spc="-30" dirty="0">
                <a:solidFill>
                  <a:srgbClr val="FFFFFF"/>
                </a:solidFill>
              </a:rPr>
              <a:t> </a:t>
            </a:r>
            <a:r>
              <a:rPr sz="4400" spc="-5" dirty="0">
                <a:solidFill>
                  <a:srgbClr val="FFFFFF"/>
                </a:solidFill>
              </a:rPr>
              <a:t>TCCC</a:t>
            </a:r>
            <a:endParaRPr sz="4400"/>
          </a:p>
        </p:txBody>
      </p:sp>
      <p:sp>
        <p:nvSpPr>
          <p:cNvPr id="6" name="object 6"/>
          <p:cNvSpPr/>
          <p:nvPr/>
        </p:nvSpPr>
        <p:spPr>
          <a:xfrm>
            <a:off x="287649" y="2511379"/>
            <a:ext cx="664210" cy="664210"/>
          </a:xfrm>
          <a:custGeom>
            <a:avLst/>
            <a:gdLst/>
            <a:ahLst/>
            <a:cxnLst/>
            <a:rect l="l" t="t" r="r" b="b"/>
            <a:pathLst>
              <a:path w="664210" h="664210">
                <a:moveTo>
                  <a:pt x="355049" y="0"/>
                </a:moveTo>
                <a:lnTo>
                  <a:pt x="308643" y="0"/>
                </a:lnTo>
                <a:lnTo>
                  <a:pt x="262601" y="6441"/>
                </a:lnTo>
                <a:lnTo>
                  <a:pt x="217651" y="19325"/>
                </a:lnTo>
                <a:lnTo>
                  <a:pt x="174520" y="38650"/>
                </a:lnTo>
                <a:lnTo>
                  <a:pt x="133935" y="64417"/>
                </a:lnTo>
                <a:lnTo>
                  <a:pt x="96626" y="96626"/>
                </a:lnTo>
                <a:lnTo>
                  <a:pt x="64417" y="133936"/>
                </a:lnTo>
                <a:lnTo>
                  <a:pt x="38650" y="174520"/>
                </a:lnTo>
                <a:lnTo>
                  <a:pt x="19325" y="217651"/>
                </a:lnTo>
                <a:lnTo>
                  <a:pt x="6441" y="262602"/>
                </a:lnTo>
                <a:lnTo>
                  <a:pt x="0" y="308644"/>
                </a:lnTo>
                <a:lnTo>
                  <a:pt x="0" y="355049"/>
                </a:lnTo>
                <a:lnTo>
                  <a:pt x="6441" y="401091"/>
                </a:lnTo>
                <a:lnTo>
                  <a:pt x="19325" y="446042"/>
                </a:lnTo>
                <a:lnTo>
                  <a:pt x="38650" y="489173"/>
                </a:lnTo>
                <a:lnTo>
                  <a:pt x="64417" y="529758"/>
                </a:lnTo>
                <a:lnTo>
                  <a:pt x="96626" y="567067"/>
                </a:lnTo>
                <a:lnTo>
                  <a:pt x="133935" y="599276"/>
                </a:lnTo>
                <a:lnTo>
                  <a:pt x="174520" y="625043"/>
                </a:lnTo>
                <a:lnTo>
                  <a:pt x="217651" y="644368"/>
                </a:lnTo>
                <a:lnTo>
                  <a:pt x="262601" y="657252"/>
                </a:lnTo>
                <a:lnTo>
                  <a:pt x="308643" y="663693"/>
                </a:lnTo>
                <a:lnTo>
                  <a:pt x="355049" y="663693"/>
                </a:lnTo>
                <a:lnTo>
                  <a:pt x="401091" y="657252"/>
                </a:lnTo>
                <a:lnTo>
                  <a:pt x="446042" y="644368"/>
                </a:lnTo>
                <a:lnTo>
                  <a:pt x="489173" y="625043"/>
                </a:lnTo>
                <a:lnTo>
                  <a:pt x="529757" y="599276"/>
                </a:lnTo>
                <a:lnTo>
                  <a:pt x="567067" y="567067"/>
                </a:lnTo>
                <a:lnTo>
                  <a:pt x="599276" y="529758"/>
                </a:lnTo>
                <a:lnTo>
                  <a:pt x="625043" y="489173"/>
                </a:lnTo>
                <a:lnTo>
                  <a:pt x="644368" y="446042"/>
                </a:lnTo>
                <a:lnTo>
                  <a:pt x="657251" y="401091"/>
                </a:lnTo>
                <a:lnTo>
                  <a:pt x="663693" y="355049"/>
                </a:lnTo>
                <a:lnTo>
                  <a:pt x="663693" y="308644"/>
                </a:lnTo>
                <a:lnTo>
                  <a:pt x="657251" y="262602"/>
                </a:lnTo>
                <a:lnTo>
                  <a:pt x="644368" y="217651"/>
                </a:lnTo>
                <a:lnTo>
                  <a:pt x="625043" y="174520"/>
                </a:lnTo>
                <a:lnTo>
                  <a:pt x="599276" y="133936"/>
                </a:lnTo>
                <a:lnTo>
                  <a:pt x="567067" y="96626"/>
                </a:lnTo>
                <a:lnTo>
                  <a:pt x="529757" y="64417"/>
                </a:lnTo>
                <a:lnTo>
                  <a:pt x="489173" y="38650"/>
                </a:lnTo>
                <a:lnTo>
                  <a:pt x="446042" y="19325"/>
                </a:lnTo>
                <a:lnTo>
                  <a:pt x="401091" y="6441"/>
                </a:lnTo>
                <a:lnTo>
                  <a:pt x="355049" y="0"/>
                </a:lnTo>
                <a:close/>
              </a:path>
            </a:pathLst>
          </a:custGeom>
          <a:solidFill>
            <a:srgbClr val="8A8C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71262" y="2584066"/>
            <a:ext cx="2965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1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03810" y="2461204"/>
            <a:ext cx="2734945" cy="1362075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12700" marR="5080">
              <a:lnSpc>
                <a:spcPts val="3340"/>
              </a:lnSpc>
              <a:spcBef>
                <a:spcPts val="625"/>
              </a:spcBef>
            </a:pP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32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UNDER 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FIRE</a:t>
            </a:r>
            <a:r>
              <a:rPr sz="32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(CUF)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ts val="3315"/>
              </a:lnSpc>
            </a:pP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/</a:t>
            </a:r>
            <a:r>
              <a:rPr sz="32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45" dirty="0">
                <a:solidFill>
                  <a:srgbClr val="FFFFFF"/>
                </a:solidFill>
                <a:latin typeface="Arial"/>
                <a:cs typeface="Arial"/>
              </a:rPr>
              <a:t>THREAT</a:t>
            </a:r>
            <a:endParaRPr sz="3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048545" y="4072808"/>
            <a:ext cx="2943225" cy="720090"/>
          </a:xfrm>
          <a:custGeom>
            <a:avLst/>
            <a:gdLst/>
            <a:ahLst/>
            <a:cxnLst/>
            <a:rect l="l" t="t" r="r" b="b"/>
            <a:pathLst>
              <a:path w="2943225" h="720089">
                <a:moveTo>
                  <a:pt x="2582607" y="0"/>
                </a:moveTo>
                <a:lnTo>
                  <a:pt x="360000" y="0"/>
                </a:lnTo>
                <a:lnTo>
                  <a:pt x="311150" y="3286"/>
                </a:lnTo>
                <a:lnTo>
                  <a:pt x="264298" y="12859"/>
                </a:lnTo>
                <a:lnTo>
                  <a:pt x="219872" y="28290"/>
                </a:lnTo>
                <a:lnTo>
                  <a:pt x="178301" y="49150"/>
                </a:lnTo>
                <a:lnTo>
                  <a:pt x="140015" y="75010"/>
                </a:lnTo>
                <a:lnTo>
                  <a:pt x="105441" y="105441"/>
                </a:lnTo>
                <a:lnTo>
                  <a:pt x="75010" y="140015"/>
                </a:lnTo>
                <a:lnTo>
                  <a:pt x="49150" y="178301"/>
                </a:lnTo>
                <a:lnTo>
                  <a:pt x="28290" y="219872"/>
                </a:lnTo>
                <a:lnTo>
                  <a:pt x="12859" y="264298"/>
                </a:lnTo>
                <a:lnTo>
                  <a:pt x="3286" y="311150"/>
                </a:lnTo>
                <a:lnTo>
                  <a:pt x="0" y="360000"/>
                </a:lnTo>
                <a:lnTo>
                  <a:pt x="3286" y="408850"/>
                </a:lnTo>
                <a:lnTo>
                  <a:pt x="12859" y="455702"/>
                </a:lnTo>
                <a:lnTo>
                  <a:pt x="28290" y="500128"/>
                </a:lnTo>
                <a:lnTo>
                  <a:pt x="49150" y="541699"/>
                </a:lnTo>
                <a:lnTo>
                  <a:pt x="75010" y="579985"/>
                </a:lnTo>
                <a:lnTo>
                  <a:pt x="105441" y="614558"/>
                </a:lnTo>
                <a:lnTo>
                  <a:pt x="140015" y="644989"/>
                </a:lnTo>
                <a:lnTo>
                  <a:pt x="178301" y="670849"/>
                </a:lnTo>
                <a:lnTo>
                  <a:pt x="219872" y="691709"/>
                </a:lnTo>
                <a:lnTo>
                  <a:pt x="264298" y="707140"/>
                </a:lnTo>
                <a:lnTo>
                  <a:pt x="311150" y="716713"/>
                </a:lnTo>
                <a:lnTo>
                  <a:pt x="360000" y="719999"/>
                </a:lnTo>
                <a:lnTo>
                  <a:pt x="2582607" y="719999"/>
                </a:lnTo>
                <a:lnTo>
                  <a:pt x="2631457" y="716713"/>
                </a:lnTo>
                <a:lnTo>
                  <a:pt x="2678309" y="707140"/>
                </a:lnTo>
                <a:lnTo>
                  <a:pt x="2722735" y="691709"/>
                </a:lnTo>
                <a:lnTo>
                  <a:pt x="2764306" y="670849"/>
                </a:lnTo>
                <a:lnTo>
                  <a:pt x="2802592" y="644989"/>
                </a:lnTo>
                <a:lnTo>
                  <a:pt x="2837165" y="614558"/>
                </a:lnTo>
                <a:lnTo>
                  <a:pt x="2867596" y="579985"/>
                </a:lnTo>
                <a:lnTo>
                  <a:pt x="2893457" y="541699"/>
                </a:lnTo>
                <a:lnTo>
                  <a:pt x="2914317" y="500128"/>
                </a:lnTo>
                <a:lnTo>
                  <a:pt x="2929748" y="455702"/>
                </a:lnTo>
                <a:lnTo>
                  <a:pt x="2939321" y="408850"/>
                </a:lnTo>
                <a:lnTo>
                  <a:pt x="2942607" y="360000"/>
                </a:lnTo>
                <a:lnTo>
                  <a:pt x="2939321" y="311150"/>
                </a:lnTo>
                <a:lnTo>
                  <a:pt x="2929748" y="264298"/>
                </a:lnTo>
                <a:lnTo>
                  <a:pt x="2914317" y="219872"/>
                </a:lnTo>
                <a:lnTo>
                  <a:pt x="2893457" y="178301"/>
                </a:lnTo>
                <a:lnTo>
                  <a:pt x="2867596" y="140015"/>
                </a:lnTo>
                <a:lnTo>
                  <a:pt x="2837165" y="105441"/>
                </a:lnTo>
                <a:lnTo>
                  <a:pt x="2802592" y="75010"/>
                </a:lnTo>
                <a:lnTo>
                  <a:pt x="2764306" y="49150"/>
                </a:lnTo>
                <a:lnTo>
                  <a:pt x="2722735" y="28290"/>
                </a:lnTo>
                <a:lnTo>
                  <a:pt x="2678309" y="12859"/>
                </a:lnTo>
                <a:lnTo>
                  <a:pt x="2631457" y="3286"/>
                </a:lnTo>
                <a:lnTo>
                  <a:pt x="258260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127285" y="2481103"/>
            <a:ext cx="2506345" cy="2187575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12700" marR="46990">
              <a:lnSpc>
                <a:spcPts val="3340"/>
              </a:lnSpc>
              <a:spcBef>
                <a:spcPts val="625"/>
              </a:spcBef>
            </a:pPr>
            <a:r>
              <a:rPr sz="3200" b="1" spc="-35" dirty="0">
                <a:solidFill>
                  <a:srgbClr val="FFFFFF"/>
                </a:solidFill>
                <a:latin typeface="Arial"/>
                <a:cs typeface="Arial"/>
              </a:rPr>
              <a:t>TACTICAL </a:t>
            </a:r>
            <a:r>
              <a:rPr sz="32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FIELD</a:t>
            </a:r>
            <a:r>
              <a:rPr sz="3200" b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CARE </a:t>
            </a:r>
            <a:r>
              <a:rPr sz="3200" b="1" spc="-8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(TFC)</a:t>
            </a:r>
            <a:endParaRPr sz="3200">
              <a:latin typeface="Arial"/>
              <a:cs typeface="Arial"/>
            </a:endParaRPr>
          </a:p>
          <a:p>
            <a:pPr marL="353695" marR="5080" indent="-62230">
              <a:lnSpc>
                <a:spcPts val="1800"/>
              </a:lnSpc>
              <a:spcBef>
                <a:spcPts val="2915"/>
              </a:spcBef>
            </a:pPr>
            <a:r>
              <a:rPr sz="1600" b="1" spc="-5" dirty="0">
                <a:latin typeface="Arial"/>
                <a:cs typeface="Arial"/>
              </a:rPr>
              <a:t>WORK</a:t>
            </a:r>
            <a:r>
              <a:rPr sz="1600" b="1" spc="-3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UNDER</a:t>
            </a:r>
            <a:r>
              <a:rPr sz="1600" b="1" spc="-3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COVER </a:t>
            </a:r>
            <a:r>
              <a:rPr sz="1600" b="1" spc="-43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AND</a:t>
            </a:r>
            <a:r>
              <a:rPr sz="1600" b="1" spc="-3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CONCEALMENT</a:t>
            </a:r>
            <a:endParaRPr sz="16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041224" y="2461204"/>
            <a:ext cx="2652395" cy="1786255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12700" marR="5080">
              <a:lnSpc>
                <a:spcPts val="3340"/>
              </a:lnSpc>
              <a:spcBef>
                <a:spcPts val="625"/>
              </a:spcBef>
            </a:pPr>
            <a:r>
              <a:rPr sz="3200" b="1" spc="-35" dirty="0">
                <a:solidFill>
                  <a:srgbClr val="FFFFFF"/>
                </a:solidFill>
                <a:latin typeface="Arial"/>
                <a:cs typeface="Arial"/>
              </a:rPr>
              <a:t>TACTICAL </a:t>
            </a:r>
            <a:r>
              <a:rPr sz="32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3200" b="1" spc="-240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ACU</a:t>
            </a:r>
            <a:r>
              <a:rPr sz="3200" b="1" spc="-24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TIO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N  CARE </a:t>
            </a:r>
            <a:r>
              <a:rPr sz="32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5" dirty="0">
                <a:solidFill>
                  <a:srgbClr val="FFFFFF"/>
                </a:solidFill>
                <a:latin typeface="Arial"/>
                <a:cs typeface="Arial"/>
              </a:rPr>
              <a:t>(TACEVAC)</a:t>
            </a:r>
            <a:endParaRPr sz="32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02558" y="284892"/>
            <a:ext cx="318706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Module</a:t>
            </a:r>
            <a:r>
              <a:rPr sz="2000" b="1" spc="-2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616667"/>
                </a:solidFill>
                <a:latin typeface="Arial"/>
                <a:cs typeface="Arial"/>
              </a:rPr>
              <a:t>3:</a:t>
            </a:r>
            <a:r>
              <a:rPr sz="2000" b="1" spc="-2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616667"/>
                </a:solidFill>
                <a:latin typeface="Arial"/>
                <a:cs typeface="Arial"/>
              </a:rPr>
              <a:t>Care</a:t>
            </a:r>
            <a:r>
              <a:rPr sz="2000" b="1" spc="-15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Under</a:t>
            </a:r>
            <a:r>
              <a:rPr sz="2000" b="1" spc="-15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Fire</a:t>
            </a:r>
            <a:endParaRPr sz="20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124246" y="4084679"/>
            <a:ext cx="2943860" cy="720090"/>
          </a:xfrm>
          <a:custGeom>
            <a:avLst/>
            <a:gdLst/>
            <a:ahLst/>
            <a:cxnLst/>
            <a:rect l="l" t="t" r="r" b="b"/>
            <a:pathLst>
              <a:path w="2943860" h="720089">
                <a:moveTo>
                  <a:pt x="2583431" y="0"/>
                </a:moveTo>
                <a:lnTo>
                  <a:pt x="360000" y="0"/>
                </a:lnTo>
                <a:lnTo>
                  <a:pt x="311150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0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4"/>
                </a:lnTo>
                <a:lnTo>
                  <a:pt x="49150" y="178300"/>
                </a:lnTo>
                <a:lnTo>
                  <a:pt x="28290" y="219871"/>
                </a:lnTo>
                <a:lnTo>
                  <a:pt x="12859" y="264297"/>
                </a:lnTo>
                <a:lnTo>
                  <a:pt x="3286" y="311149"/>
                </a:lnTo>
                <a:lnTo>
                  <a:pt x="0" y="359999"/>
                </a:lnTo>
                <a:lnTo>
                  <a:pt x="3286" y="408849"/>
                </a:lnTo>
                <a:lnTo>
                  <a:pt x="12859" y="455701"/>
                </a:lnTo>
                <a:lnTo>
                  <a:pt x="28290" y="500127"/>
                </a:lnTo>
                <a:lnTo>
                  <a:pt x="49150" y="541698"/>
                </a:lnTo>
                <a:lnTo>
                  <a:pt x="75010" y="579984"/>
                </a:lnTo>
                <a:lnTo>
                  <a:pt x="105441" y="614557"/>
                </a:lnTo>
                <a:lnTo>
                  <a:pt x="140014" y="644989"/>
                </a:lnTo>
                <a:lnTo>
                  <a:pt x="178300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50" y="716713"/>
                </a:lnTo>
                <a:lnTo>
                  <a:pt x="360000" y="719999"/>
                </a:lnTo>
                <a:lnTo>
                  <a:pt x="2583431" y="719999"/>
                </a:lnTo>
                <a:lnTo>
                  <a:pt x="2632281" y="716713"/>
                </a:lnTo>
                <a:lnTo>
                  <a:pt x="2679134" y="707140"/>
                </a:lnTo>
                <a:lnTo>
                  <a:pt x="2723560" y="691709"/>
                </a:lnTo>
                <a:lnTo>
                  <a:pt x="2765130" y="670849"/>
                </a:lnTo>
                <a:lnTo>
                  <a:pt x="2803417" y="644989"/>
                </a:lnTo>
                <a:lnTo>
                  <a:pt x="2837990" y="614557"/>
                </a:lnTo>
                <a:lnTo>
                  <a:pt x="2868421" y="579984"/>
                </a:lnTo>
                <a:lnTo>
                  <a:pt x="2894281" y="541698"/>
                </a:lnTo>
                <a:lnTo>
                  <a:pt x="2915141" y="500127"/>
                </a:lnTo>
                <a:lnTo>
                  <a:pt x="2930572" y="455701"/>
                </a:lnTo>
                <a:lnTo>
                  <a:pt x="2940145" y="408849"/>
                </a:lnTo>
                <a:lnTo>
                  <a:pt x="2943431" y="359999"/>
                </a:lnTo>
                <a:lnTo>
                  <a:pt x="2940145" y="311149"/>
                </a:lnTo>
                <a:lnTo>
                  <a:pt x="2930572" y="264297"/>
                </a:lnTo>
                <a:lnTo>
                  <a:pt x="2915141" y="219871"/>
                </a:lnTo>
                <a:lnTo>
                  <a:pt x="2894281" y="178300"/>
                </a:lnTo>
                <a:lnTo>
                  <a:pt x="2868421" y="140014"/>
                </a:lnTo>
                <a:lnTo>
                  <a:pt x="2837990" y="105441"/>
                </a:lnTo>
                <a:lnTo>
                  <a:pt x="2803417" y="75010"/>
                </a:lnTo>
                <a:lnTo>
                  <a:pt x="2765130" y="49150"/>
                </a:lnTo>
                <a:lnTo>
                  <a:pt x="2723560" y="28290"/>
                </a:lnTo>
                <a:lnTo>
                  <a:pt x="2679134" y="12859"/>
                </a:lnTo>
                <a:lnTo>
                  <a:pt x="2632281" y="3286"/>
                </a:lnTo>
                <a:lnTo>
                  <a:pt x="2583431" y="0"/>
                </a:lnTo>
                <a:close/>
              </a:path>
            </a:pathLst>
          </a:custGeom>
          <a:solidFill>
            <a:srgbClr val="D63A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676353" y="4182394"/>
            <a:ext cx="1839595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indent="223520">
              <a:lnSpc>
                <a:spcPts val="1800"/>
              </a:lnSpc>
              <a:spcBef>
                <a:spcPts val="259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RETURN FIRE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 AND</a:t>
            </a:r>
            <a:r>
              <a:rPr sz="16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30" dirty="0">
                <a:solidFill>
                  <a:srgbClr val="FFFFFF"/>
                </a:solidFill>
                <a:latin typeface="Arial"/>
                <a:cs typeface="Arial"/>
              </a:rPr>
              <a:t>TAKE</a:t>
            </a:r>
            <a:r>
              <a:rPr sz="16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COVER</a:t>
            </a:r>
            <a:endParaRPr sz="16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972025" y="4512181"/>
            <a:ext cx="2943225" cy="1024255"/>
          </a:xfrm>
          <a:custGeom>
            <a:avLst/>
            <a:gdLst/>
            <a:ahLst/>
            <a:cxnLst/>
            <a:rect l="l" t="t" r="r" b="b"/>
            <a:pathLst>
              <a:path w="2943225" h="1024254">
                <a:moveTo>
                  <a:pt x="2579414" y="0"/>
                </a:moveTo>
                <a:lnTo>
                  <a:pt x="363193" y="0"/>
                </a:lnTo>
                <a:lnTo>
                  <a:pt x="313910" y="3315"/>
                </a:lnTo>
                <a:lnTo>
                  <a:pt x="266642" y="12973"/>
                </a:lnTo>
                <a:lnTo>
                  <a:pt x="221822" y="28541"/>
                </a:lnTo>
                <a:lnTo>
                  <a:pt x="179882" y="49586"/>
                </a:lnTo>
                <a:lnTo>
                  <a:pt x="141256" y="75675"/>
                </a:lnTo>
                <a:lnTo>
                  <a:pt x="106376" y="106376"/>
                </a:lnTo>
                <a:lnTo>
                  <a:pt x="75675" y="141256"/>
                </a:lnTo>
                <a:lnTo>
                  <a:pt x="49586" y="179882"/>
                </a:lnTo>
                <a:lnTo>
                  <a:pt x="28541" y="221822"/>
                </a:lnTo>
                <a:lnTo>
                  <a:pt x="12973" y="266642"/>
                </a:lnTo>
                <a:lnTo>
                  <a:pt x="3315" y="313910"/>
                </a:lnTo>
                <a:lnTo>
                  <a:pt x="0" y="363193"/>
                </a:lnTo>
                <a:lnTo>
                  <a:pt x="0" y="660896"/>
                </a:lnTo>
                <a:lnTo>
                  <a:pt x="3315" y="710179"/>
                </a:lnTo>
                <a:lnTo>
                  <a:pt x="12973" y="757447"/>
                </a:lnTo>
                <a:lnTo>
                  <a:pt x="28541" y="802267"/>
                </a:lnTo>
                <a:lnTo>
                  <a:pt x="49586" y="844207"/>
                </a:lnTo>
                <a:lnTo>
                  <a:pt x="75675" y="882833"/>
                </a:lnTo>
                <a:lnTo>
                  <a:pt x="106376" y="917713"/>
                </a:lnTo>
                <a:lnTo>
                  <a:pt x="141256" y="948414"/>
                </a:lnTo>
                <a:lnTo>
                  <a:pt x="179882" y="974503"/>
                </a:lnTo>
                <a:lnTo>
                  <a:pt x="221822" y="995548"/>
                </a:lnTo>
                <a:lnTo>
                  <a:pt x="266642" y="1011116"/>
                </a:lnTo>
                <a:lnTo>
                  <a:pt x="313910" y="1020774"/>
                </a:lnTo>
                <a:lnTo>
                  <a:pt x="363193" y="1024089"/>
                </a:lnTo>
                <a:lnTo>
                  <a:pt x="2579414" y="1024089"/>
                </a:lnTo>
                <a:lnTo>
                  <a:pt x="2628697" y="1020774"/>
                </a:lnTo>
                <a:lnTo>
                  <a:pt x="2675965" y="1011116"/>
                </a:lnTo>
                <a:lnTo>
                  <a:pt x="2720785" y="995548"/>
                </a:lnTo>
                <a:lnTo>
                  <a:pt x="2762725" y="974503"/>
                </a:lnTo>
                <a:lnTo>
                  <a:pt x="2801351" y="948414"/>
                </a:lnTo>
                <a:lnTo>
                  <a:pt x="2836230" y="917713"/>
                </a:lnTo>
                <a:lnTo>
                  <a:pt x="2866931" y="882833"/>
                </a:lnTo>
                <a:lnTo>
                  <a:pt x="2893021" y="844207"/>
                </a:lnTo>
                <a:lnTo>
                  <a:pt x="2914066" y="802267"/>
                </a:lnTo>
                <a:lnTo>
                  <a:pt x="2929634" y="757447"/>
                </a:lnTo>
                <a:lnTo>
                  <a:pt x="2939292" y="710179"/>
                </a:lnTo>
                <a:lnTo>
                  <a:pt x="2942607" y="660896"/>
                </a:lnTo>
                <a:lnTo>
                  <a:pt x="2942607" y="363193"/>
                </a:lnTo>
                <a:lnTo>
                  <a:pt x="2939292" y="313910"/>
                </a:lnTo>
                <a:lnTo>
                  <a:pt x="2929634" y="266642"/>
                </a:lnTo>
                <a:lnTo>
                  <a:pt x="2914066" y="221822"/>
                </a:lnTo>
                <a:lnTo>
                  <a:pt x="2893021" y="179882"/>
                </a:lnTo>
                <a:lnTo>
                  <a:pt x="2866931" y="141256"/>
                </a:lnTo>
                <a:lnTo>
                  <a:pt x="2836230" y="106376"/>
                </a:lnTo>
                <a:lnTo>
                  <a:pt x="2801351" y="75675"/>
                </a:lnTo>
                <a:lnTo>
                  <a:pt x="2762725" y="49586"/>
                </a:lnTo>
                <a:lnTo>
                  <a:pt x="2720785" y="28541"/>
                </a:lnTo>
                <a:lnTo>
                  <a:pt x="2675965" y="12973"/>
                </a:lnTo>
                <a:lnTo>
                  <a:pt x="2628697" y="3315"/>
                </a:lnTo>
                <a:lnTo>
                  <a:pt x="257941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9116431" y="4669590"/>
            <a:ext cx="2654300" cy="68580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700" marR="5080" indent="-635" algn="ctr">
              <a:lnSpc>
                <a:spcPts val="1700"/>
              </a:lnSpc>
              <a:spcBef>
                <a:spcPts val="240"/>
              </a:spcBef>
            </a:pPr>
            <a:r>
              <a:rPr sz="1500" b="1" spc="-5" dirty="0">
                <a:latin typeface="Arial"/>
                <a:cs typeface="Arial"/>
              </a:rPr>
              <a:t>MORE </a:t>
            </a:r>
            <a:r>
              <a:rPr sz="1500" b="1" spc="-15" dirty="0">
                <a:latin typeface="Arial"/>
                <a:cs typeface="Arial"/>
              </a:rPr>
              <a:t>DELIBERATE </a:t>
            </a:r>
            <a:r>
              <a:rPr sz="1500" b="1" spc="-10" dirty="0">
                <a:latin typeface="Arial"/>
                <a:cs typeface="Arial"/>
              </a:rPr>
              <a:t> </a:t>
            </a:r>
            <a:r>
              <a:rPr sz="1500" b="1" dirty="0">
                <a:latin typeface="Arial"/>
                <a:cs typeface="Arial"/>
              </a:rPr>
              <a:t>ASSESSMENT AND PRE- </a:t>
            </a:r>
            <a:r>
              <a:rPr sz="1500" b="1" spc="5" dirty="0">
                <a:latin typeface="Arial"/>
                <a:cs typeface="Arial"/>
              </a:rPr>
              <a:t> </a:t>
            </a:r>
            <a:r>
              <a:rPr sz="1500" b="1" dirty="0">
                <a:latin typeface="Arial"/>
                <a:cs typeface="Arial"/>
              </a:rPr>
              <a:t>E</a:t>
            </a:r>
            <a:r>
              <a:rPr sz="1500" b="1" spc="-114" dirty="0">
                <a:latin typeface="Arial"/>
                <a:cs typeface="Arial"/>
              </a:rPr>
              <a:t>V</a:t>
            </a:r>
            <a:r>
              <a:rPr sz="1500" b="1" dirty="0">
                <a:latin typeface="Arial"/>
                <a:cs typeface="Arial"/>
              </a:rPr>
              <a:t>ACU</a:t>
            </a:r>
            <a:r>
              <a:rPr sz="1500" b="1" spc="-114" dirty="0">
                <a:latin typeface="Arial"/>
                <a:cs typeface="Arial"/>
              </a:rPr>
              <a:t>A</a:t>
            </a:r>
            <a:r>
              <a:rPr sz="1500" b="1" spc="-5" dirty="0">
                <a:latin typeface="Arial"/>
                <a:cs typeface="Arial"/>
              </a:rPr>
              <a:t>T</a:t>
            </a:r>
            <a:r>
              <a:rPr sz="1500" b="1" dirty="0">
                <a:latin typeface="Arial"/>
                <a:cs typeface="Arial"/>
              </a:rPr>
              <a:t>ION PROCEDURES</a:t>
            </a:r>
            <a:endParaRPr sz="1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212165" y="2511379"/>
            <a:ext cx="664210" cy="664210"/>
          </a:xfrm>
          <a:custGeom>
            <a:avLst/>
            <a:gdLst/>
            <a:ahLst/>
            <a:cxnLst/>
            <a:rect l="l" t="t" r="r" b="b"/>
            <a:pathLst>
              <a:path w="664210" h="664210">
                <a:moveTo>
                  <a:pt x="355049" y="0"/>
                </a:moveTo>
                <a:lnTo>
                  <a:pt x="308644" y="0"/>
                </a:lnTo>
                <a:lnTo>
                  <a:pt x="262602" y="6441"/>
                </a:lnTo>
                <a:lnTo>
                  <a:pt x="217651" y="19325"/>
                </a:lnTo>
                <a:lnTo>
                  <a:pt x="174520" y="38650"/>
                </a:lnTo>
                <a:lnTo>
                  <a:pt x="133935" y="64417"/>
                </a:lnTo>
                <a:lnTo>
                  <a:pt x="96626" y="96626"/>
                </a:lnTo>
                <a:lnTo>
                  <a:pt x="64417" y="133936"/>
                </a:lnTo>
                <a:lnTo>
                  <a:pt x="38650" y="174520"/>
                </a:lnTo>
                <a:lnTo>
                  <a:pt x="19325" y="217651"/>
                </a:lnTo>
                <a:lnTo>
                  <a:pt x="6441" y="262602"/>
                </a:lnTo>
                <a:lnTo>
                  <a:pt x="0" y="308644"/>
                </a:lnTo>
                <a:lnTo>
                  <a:pt x="0" y="355049"/>
                </a:lnTo>
                <a:lnTo>
                  <a:pt x="6441" y="401091"/>
                </a:lnTo>
                <a:lnTo>
                  <a:pt x="19325" y="446042"/>
                </a:lnTo>
                <a:lnTo>
                  <a:pt x="38650" y="489173"/>
                </a:lnTo>
                <a:lnTo>
                  <a:pt x="64417" y="529758"/>
                </a:lnTo>
                <a:lnTo>
                  <a:pt x="96626" y="567067"/>
                </a:lnTo>
                <a:lnTo>
                  <a:pt x="133935" y="599276"/>
                </a:lnTo>
                <a:lnTo>
                  <a:pt x="174520" y="625043"/>
                </a:lnTo>
                <a:lnTo>
                  <a:pt x="217651" y="644368"/>
                </a:lnTo>
                <a:lnTo>
                  <a:pt x="262602" y="657252"/>
                </a:lnTo>
                <a:lnTo>
                  <a:pt x="308644" y="663693"/>
                </a:lnTo>
                <a:lnTo>
                  <a:pt x="355049" y="663693"/>
                </a:lnTo>
                <a:lnTo>
                  <a:pt x="401091" y="657252"/>
                </a:lnTo>
                <a:lnTo>
                  <a:pt x="446042" y="644368"/>
                </a:lnTo>
                <a:lnTo>
                  <a:pt x="489173" y="625043"/>
                </a:lnTo>
                <a:lnTo>
                  <a:pt x="529757" y="599276"/>
                </a:lnTo>
                <a:lnTo>
                  <a:pt x="567067" y="567067"/>
                </a:lnTo>
                <a:lnTo>
                  <a:pt x="599276" y="529758"/>
                </a:lnTo>
                <a:lnTo>
                  <a:pt x="625043" y="489173"/>
                </a:lnTo>
                <a:lnTo>
                  <a:pt x="644368" y="446042"/>
                </a:lnTo>
                <a:lnTo>
                  <a:pt x="657252" y="401091"/>
                </a:lnTo>
                <a:lnTo>
                  <a:pt x="663693" y="355049"/>
                </a:lnTo>
                <a:lnTo>
                  <a:pt x="663693" y="308644"/>
                </a:lnTo>
                <a:lnTo>
                  <a:pt x="657252" y="262602"/>
                </a:lnTo>
                <a:lnTo>
                  <a:pt x="644368" y="217651"/>
                </a:lnTo>
                <a:lnTo>
                  <a:pt x="625043" y="174520"/>
                </a:lnTo>
                <a:lnTo>
                  <a:pt x="599276" y="133936"/>
                </a:lnTo>
                <a:lnTo>
                  <a:pt x="567067" y="96626"/>
                </a:lnTo>
                <a:lnTo>
                  <a:pt x="529757" y="64417"/>
                </a:lnTo>
                <a:lnTo>
                  <a:pt x="489173" y="38650"/>
                </a:lnTo>
                <a:lnTo>
                  <a:pt x="446042" y="19325"/>
                </a:lnTo>
                <a:lnTo>
                  <a:pt x="401091" y="6441"/>
                </a:lnTo>
                <a:lnTo>
                  <a:pt x="355049" y="0"/>
                </a:lnTo>
                <a:close/>
              </a:path>
            </a:pathLst>
          </a:custGeom>
          <a:solidFill>
            <a:srgbClr val="8A8C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4395778" y="2584066"/>
            <a:ext cx="2965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2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8155832" y="2511379"/>
            <a:ext cx="664210" cy="664210"/>
          </a:xfrm>
          <a:custGeom>
            <a:avLst/>
            <a:gdLst/>
            <a:ahLst/>
            <a:cxnLst/>
            <a:rect l="l" t="t" r="r" b="b"/>
            <a:pathLst>
              <a:path w="664209" h="664210">
                <a:moveTo>
                  <a:pt x="355049" y="0"/>
                </a:moveTo>
                <a:lnTo>
                  <a:pt x="308643" y="0"/>
                </a:lnTo>
                <a:lnTo>
                  <a:pt x="262601" y="6441"/>
                </a:lnTo>
                <a:lnTo>
                  <a:pt x="217650" y="19325"/>
                </a:lnTo>
                <a:lnTo>
                  <a:pt x="174519" y="38650"/>
                </a:lnTo>
                <a:lnTo>
                  <a:pt x="133935" y="64417"/>
                </a:lnTo>
                <a:lnTo>
                  <a:pt x="96626" y="96626"/>
                </a:lnTo>
                <a:lnTo>
                  <a:pt x="64417" y="133936"/>
                </a:lnTo>
                <a:lnTo>
                  <a:pt x="38650" y="174520"/>
                </a:lnTo>
                <a:lnTo>
                  <a:pt x="19325" y="217651"/>
                </a:lnTo>
                <a:lnTo>
                  <a:pt x="6441" y="262602"/>
                </a:lnTo>
                <a:lnTo>
                  <a:pt x="0" y="308644"/>
                </a:lnTo>
                <a:lnTo>
                  <a:pt x="0" y="355049"/>
                </a:lnTo>
                <a:lnTo>
                  <a:pt x="6441" y="401091"/>
                </a:lnTo>
                <a:lnTo>
                  <a:pt x="19325" y="446042"/>
                </a:lnTo>
                <a:lnTo>
                  <a:pt x="38650" y="489173"/>
                </a:lnTo>
                <a:lnTo>
                  <a:pt x="64417" y="529758"/>
                </a:lnTo>
                <a:lnTo>
                  <a:pt x="96626" y="567067"/>
                </a:lnTo>
                <a:lnTo>
                  <a:pt x="133935" y="599276"/>
                </a:lnTo>
                <a:lnTo>
                  <a:pt x="174519" y="625043"/>
                </a:lnTo>
                <a:lnTo>
                  <a:pt x="217650" y="644368"/>
                </a:lnTo>
                <a:lnTo>
                  <a:pt x="262601" y="657252"/>
                </a:lnTo>
                <a:lnTo>
                  <a:pt x="308643" y="663693"/>
                </a:lnTo>
                <a:lnTo>
                  <a:pt x="355049" y="663693"/>
                </a:lnTo>
                <a:lnTo>
                  <a:pt x="401091" y="657252"/>
                </a:lnTo>
                <a:lnTo>
                  <a:pt x="446042" y="644368"/>
                </a:lnTo>
                <a:lnTo>
                  <a:pt x="489173" y="625043"/>
                </a:lnTo>
                <a:lnTo>
                  <a:pt x="529757" y="599276"/>
                </a:lnTo>
                <a:lnTo>
                  <a:pt x="567067" y="567067"/>
                </a:lnTo>
                <a:lnTo>
                  <a:pt x="599275" y="529758"/>
                </a:lnTo>
                <a:lnTo>
                  <a:pt x="625042" y="489173"/>
                </a:lnTo>
                <a:lnTo>
                  <a:pt x="644367" y="446042"/>
                </a:lnTo>
                <a:lnTo>
                  <a:pt x="657251" y="401091"/>
                </a:lnTo>
                <a:lnTo>
                  <a:pt x="663693" y="355049"/>
                </a:lnTo>
                <a:lnTo>
                  <a:pt x="663693" y="308644"/>
                </a:lnTo>
                <a:lnTo>
                  <a:pt x="657251" y="262602"/>
                </a:lnTo>
                <a:lnTo>
                  <a:pt x="644367" y="217651"/>
                </a:lnTo>
                <a:lnTo>
                  <a:pt x="625042" y="174520"/>
                </a:lnTo>
                <a:lnTo>
                  <a:pt x="599275" y="133936"/>
                </a:lnTo>
                <a:lnTo>
                  <a:pt x="567067" y="96626"/>
                </a:lnTo>
                <a:lnTo>
                  <a:pt x="529757" y="64417"/>
                </a:lnTo>
                <a:lnTo>
                  <a:pt x="489173" y="38650"/>
                </a:lnTo>
                <a:lnTo>
                  <a:pt x="446042" y="19325"/>
                </a:lnTo>
                <a:lnTo>
                  <a:pt x="401091" y="6441"/>
                </a:lnTo>
                <a:lnTo>
                  <a:pt x="355049" y="0"/>
                </a:lnTo>
                <a:close/>
              </a:path>
            </a:pathLst>
          </a:custGeom>
          <a:solidFill>
            <a:srgbClr val="8A8C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8339446" y="2584066"/>
            <a:ext cx="2965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3</a:t>
            </a:r>
            <a:endParaRPr sz="3200">
              <a:latin typeface="Arial Black"/>
              <a:cs typeface="Arial Black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0" y="884293"/>
            <a:ext cx="5019675" cy="5193030"/>
            <a:chOff x="0" y="884293"/>
            <a:chExt cx="5019675" cy="5193030"/>
          </a:xfrm>
        </p:grpSpPr>
        <p:pic>
          <p:nvPicPr>
            <p:cNvPr id="22" name="object 2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884293"/>
              <a:ext cx="5019405" cy="5192932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2275471" y="5751417"/>
              <a:ext cx="309245" cy="266700"/>
            </a:xfrm>
            <a:custGeom>
              <a:avLst/>
              <a:gdLst/>
              <a:ahLst/>
              <a:cxnLst/>
              <a:rect l="l" t="t" r="r" b="b"/>
              <a:pathLst>
                <a:path w="309244" h="266700">
                  <a:moveTo>
                    <a:pt x="154619" y="0"/>
                  </a:moveTo>
                  <a:lnTo>
                    <a:pt x="0" y="266586"/>
                  </a:lnTo>
                  <a:lnTo>
                    <a:pt x="309239" y="266586"/>
                  </a:lnTo>
                  <a:lnTo>
                    <a:pt x="15461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1425370" y="6167027"/>
            <a:ext cx="17576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8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4</a:t>
            </a:fld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99785" y="1934170"/>
            <a:ext cx="2808605" cy="71247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>
              <a:lnSpc>
                <a:spcPts val="2530"/>
              </a:lnSpc>
              <a:spcBef>
                <a:spcPts val="475"/>
              </a:spcBef>
            </a:pPr>
            <a:r>
              <a:rPr sz="2400" b="1" spc="-5" dirty="0">
                <a:latin typeface="Arial"/>
                <a:cs typeface="Arial"/>
              </a:rPr>
              <a:t>RETURN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FIRE</a:t>
            </a:r>
            <a:r>
              <a:rPr sz="2400" b="1" spc="-1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AND </a:t>
            </a:r>
            <a:r>
              <a:rPr sz="2400" b="1" spc="-655" dirty="0">
                <a:latin typeface="Arial"/>
                <a:cs typeface="Arial"/>
              </a:rPr>
              <a:t> </a:t>
            </a:r>
            <a:r>
              <a:rPr sz="2400" b="1" spc="-45" dirty="0">
                <a:latin typeface="Arial"/>
                <a:cs typeface="Arial"/>
              </a:rPr>
              <a:t>TAKE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COVER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81361" y="1934170"/>
            <a:ext cx="2881630" cy="103378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>
              <a:lnSpc>
                <a:spcPts val="2530"/>
              </a:lnSpc>
              <a:spcBef>
                <a:spcPts val="475"/>
              </a:spcBef>
            </a:pPr>
            <a:r>
              <a:rPr sz="2400" b="1" spc="-5" dirty="0">
                <a:latin typeface="Arial"/>
                <a:cs typeface="Arial"/>
              </a:rPr>
              <a:t>DIRECT</a:t>
            </a:r>
            <a:r>
              <a:rPr sz="2400" b="1" spc="-65" dirty="0">
                <a:latin typeface="Arial"/>
                <a:cs typeface="Arial"/>
              </a:rPr>
              <a:t> </a:t>
            </a:r>
            <a:r>
              <a:rPr sz="2400" b="1" spc="-25" dirty="0">
                <a:latin typeface="Arial"/>
                <a:cs typeface="Arial"/>
              </a:rPr>
              <a:t>CASUALTY </a:t>
            </a:r>
            <a:r>
              <a:rPr sz="2400" b="1" spc="-650" dirty="0">
                <a:latin typeface="Arial"/>
                <a:cs typeface="Arial"/>
              </a:rPr>
              <a:t> </a:t>
            </a:r>
            <a:r>
              <a:rPr sz="2400" b="1" spc="-25" dirty="0">
                <a:latin typeface="Arial"/>
                <a:cs typeface="Arial"/>
              </a:rPr>
              <a:t>TO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REMAIN </a:t>
            </a:r>
            <a:r>
              <a:rPr sz="2400" b="1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ENGAGED</a:t>
            </a:r>
            <a:endParaRPr sz="2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681361" y="3218319"/>
            <a:ext cx="3232150" cy="135445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>
              <a:lnSpc>
                <a:spcPts val="2530"/>
              </a:lnSpc>
              <a:spcBef>
                <a:spcPts val="475"/>
              </a:spcBef>
            </a:pPr>
            <a:r>
              <a:rPr sz="2400" b="1" spc="-45" dirty="0">
                <a:latin typeface="Arial"/>
                <a:cs typeface="Arial"/>
              </a:rPr>
              <a:t>HAVE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spc="-25" dirty="0">
                <a:latin typeface="Arial"/>
                <a:cs typeface="Arial"/>
              </a:rPr>
              <a:t>CASUALTY 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727"/>
                </a:solidFill>
                <a:latin typeface="Arial"/>
                <a:cs typeface="Arial"/>
              </a:rPr>
              <a:t>MOVE</a:t>
            </a:r>
            <a:r>
              <a:rPr sz="2400" b="1" spc="-10" dirty="0">
                <a:solidFill>
                  <a:srgbClr val="901727"/>
                </a:solidFill>
                <a:latin typeface="Arial"/>
                <a:cs typeface="Arial"/>
              </a:rPr>
              <a:t> </a:t>
            </a:r>
            <a:r>
              <a:rPr sz="2400" b="1" spc="-25" dirty="0">
                <a:solidFill>
                  <a:srgbClr val="901727"/>
                </a:solidFill>
                <a:latin typeface="Arial"/>
                <a:cs typeface="Arial"/>
              </a:rPr>
              <a:t>TO</a:t>
            </a:r>
            <a:r>
              <a:rPr sz="2400" b="1" spc="-10" dirty="0">
                <a:solidFill>
                  <a:srgbClr val="901727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727"/>
                </a:solidFill>
                <a:latin typeface="Arial"/>
                <a:cs typeface="Arial"/>
              </a:rPr>
              <a:t>COVER </a:t>
            </a:r>
            <a:r>
              <a:rPr sz="2400" b="1" dirty="0">
                <a:solidFill>
                  <a:srgbClr val="901727"/>
                </a:solidFill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AND</a:t>
            </a:r>
            <a:r>
              <a:rPr sz="2400" b="1" spc="-130" dirty="0">
                <a:latin typeface="Arial"/>
                <a:cs typeface="Arial"/>
              </a:rPr>
              <a:t> </a:t>
            </a:r>
            <a:r>
              <a:rPr sz="2400" b="1" spc="-45" dirty="0">
                <a:solidFill>
                  <a:srgbClr val="901727"/>
                </a:solidFill>
                <a:latin typeface="Arial"/>
                <a:cs typeface="Arial"/>
              </a:rPr>
              <a:t>APPLY</a:t>
            </a:r>
            <a:r>
              <a:rPr sz="2400" b="1" spc="-80" dirty="0">
                <a:solidFill>
                  <a:srgbClr val="901727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SELF-AID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500"/>
              </a:lnSpc>
            </a:pPr>
            <a:r>
              <a:rPr sz="2400" i="1" dirty="0">
                <a:latin typeface="Arial"/>
                <a:cs typeface="Arial"/>
              </a:rPr>
              <a:t>(if</a:t>
            </a:r>
            <a:r>
              <a:rPr sz="2400" i="1" spc="-5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able)</a:t>
            </a:r>
            <a:endParaRPr sz="2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81361" y="4823505"/>
            <a:ext cx="2864485" cy="135445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>
              <a:lnSpc>
                <a:spcPts val="2530"/>
              </a:lnSpc>
              <a:spcBef>
                <a:spcPts val="475"/>
              </a:spcBef>
            </a:pPr>
            <a:r>
              <a:rPr sz="2400" b="1" dirty="0">
                <a:latin typeface="Arial"/>
                <a:cs typeface="Arial"/>
              </a:rPr>
              <a:t>KEEP </a:t>
            </a:r>
            <a:r>
              <a:rPr sz="2400" b="1" spc="-25" dirty="0">
                <a:latin typeface="Arial"/>
                <a:cs typeface="Arial"/>
              </a:rPr>
              <a:t>CASUALTY 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FROM</a:t>
            </a:r>
            <a:r>
              <a:rPr sz="2400" b="1" spc="-85" dirty="0">
                <a:latin typeface="Arial"/>
                <a:cs typeface="Arial"/>
              </a:rPr>
              <a:t> </a:t>
            </a:r>
            <a:r>
              <a:rPr sz="2400" b="1" spc="-20" dirty="0">
                <a:latin typeface="Arial"/>
                <a:cs typeface="Arial"/>
              </a:rPr>
              <a:t>SUSTAINING </a:t>
            </a:r>
            <a:r>
              <a:rPr sz="2400" b="1" spc="-65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ADDITIONAL </a:t>
            </a:r>
            <a:r>
              <a:rPr sz="2400" b="1" spc="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WOUNDS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49261" y="4260602"/>
            <a:ext cx="1797685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5" dirty="0">
                <a:latin typeface="Arial MT"/>
                <a:cs typeface="Arial MT"/>
              </a:rPr>
              <a:t>Usin</a:t>
            </a:r>
            <a:r>
              <a:rPr sz="1800" dirty="0">
                <a:latin typeface="Arial MT"/>
                <a:cs typeface="Arial MT"/>
              </a:rPr>
              <a:t>g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spc="-55" dirty="0">
                <a:latin typeface="Arial MT"/>
                <a:cs typeface="Arial MT"/>
              </a:rPr>
              <a:t>available  resources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b="1" spc="-55" dirty="0">
                <a:latin typeface="Arial"/>
                <a:cs typeface="Arial"/>
              </a:rPr>
              <a:t>ensure  scen</a:t>
            </a:r>
            <a:r>
              <a:rPr sz="1800" b="1" dirty="0">
                <a:latin typeface="Arial"/>
                <a:cs typeface="Arial"/>
              </a:rPr>
              <a:t>e</a:t>
            </a:r>
            <a:r>
              <a:rPr sz="1800" b="1" spc="-100" dirty="0">
                <a:latin typeface="Arial"/>
                <a:cs typeface="Arial"/>
              </a:rPr>
              <a:t> </a:t>
            </a:r>
            <a:r>
              <a:rPr sz="1800" b="1" spc="-50" dirty="0">
                <a:latin typeface="Arial"/>
                <a:cs typeface="Arial"/>
              </a:rPr>
              <a:t>safety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11202" y="3007020"/>
            <a:ext cx="1012278" cy="1012276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4136005" y="1924913"/>
            <a:ext cx="0" cy="4274185"/>
          </a:xfrm>
          <a:custGeom>
            <a:avLst/>
            <a:gdLst/>
            <a:ahLst/>
            <a:cxnLst/>
            <a:rect l="l" t="t" r="r" b="b"/>
            <a:pathLst>
              <a:path h="4274185">
                <a:moveTo>
                  <a:pt x="0" y="0"/>
                </a:moveTo>
                <a:lnTo>
                  <a:pt x="0" y="4273867"/>
                </a:lnTo>
              </a:path>
            </a:pathLst>
          </a:custGeom>
          <a:ln w="38100">
            <a:solidFill>
              <a:srgbClr val="89898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699770">
              <a:lnSpc>
                <a:spcPts val="2530"/>
              </a:lnSpc>
              <a:spcBef>
                <a:spcPts val="475"/>
              </a:spcBef>
            </a:pPr>
            <a:r>
              <a:rPr spc="-15" dirty="0">
                <a:solidFill>
                  <a:srgbClr val="000000"/>
                </a:solidFill>
              </a:rPr>
              <a:t>STOP </a:t>
            </a:r>
            <a:r>
              <a:rPr spc="-5" dirty="0"/>
              <a:t>LIFE- </a:t>
            </a:r>
            <a:r>
              <a:rPr dirty="0"/>
              <a:t> </a:t>
            </a:r>
            <a:r>
              <a:rPr spc="-5" dirty="0"/>
              <a:t>T</a:t>
            </a:r>
            <a:r>
              <a:rPr dirty="0"/>
              <a:t>HRE</a:t>
            </a:r>
            <a:r>
              <a:rPr spc="-180" dirty="0"/>
              <a:t>A</a:t>
            </a:r>
            <a:r>
              <a:rPr spc="-5" dirty="0"/>
              <a:t>T</a:t>
            </a:r>
            <a:r>
              <a:rPr dirty="0"/>
              <a:t>EN</a:t>
            </a:r>
            <a:r>
              <a:rPr spc="-5" dirty="0"/>
              <a:t>I</a:t>
            </a:r>
            <a:r>
              <a:rPr dirty="0"/>
              <a:t>NG  </a:t>
            </a:r>
            <a:r>
              <a:rPr spc="-5" dirty="0"/>
              <a:t>EXTERNAL </a:t>
            </a:r>
            <a:r>
              <a:rPr dirty="0"/>
              <a:t> </a:t>
            </a:r>
            <a:r>
              <a:rPr spc="-5" dirty="0"/>
              <a:t>HEMORRAGE</a:t>
            </a:r>
          </a:p>
          <a:p>
            <a:pPr marL="12700">
              <a:lnSpc>
                <a:spcPts val="2495"/>
              </a:lnSpc>
            </a:pPr>
            <a:r>
              <a:rPr b="0" i="1" dirty="0">
                <a:solidFill>
                  <a:srgbClr val="000000"/>
                </a:solidFill>
                <a:latin typeface="Arial"/>
                <a:cs typeface="Arial"/>
              </a:rPr>
              <a:t>(if</a:t>
            </a:r>
            <a:r>
              <a:rPr b="0" i="1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0" i="1" spc="-5" dirty="0">
                <a:solidFill>
                  <a:srgbClr val="000000"/>
                </a:solidFill>
                <a:latin typeface="Arial"/>
                <a:cs typeface="Arial"/>
              </a:rPr>
              <a:t>tactically</a:t>
            </a:r>
            <a:r>
              <a:rPr b="0" i="1" spc="-1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0" i="1" spc="-5" dirty="0">
                <a:solidFill>
                  <a:srgbClr val="000000"/>
                </a:solidFill>
                <a:latin typeface="Arial"/>
                <a:cs typeface="Arial"/>
              </a:rPr>
              <a:t>feasible)</a:t>
            </a:r>
          </a:p>
          <a:p>
            <a:pPr marL="12700" marR="5080">
              <a:lnSpc>
                <a:spcPts val="2530"/>
              </a:lnSpc>
              <a:spcBef>
                <a:spcPts val="2055"/>
              </a:spcBef>
            </a:pPr>
            <a:r>
              <a:rPr spc="-45" dirty="0">
                <a:solidFill>
                  <a:srgbClr val="000000"/>
                </a:solidFill>
              </a:rPr>
              <a:t>HAVE</a:t>
            </a:r>
            <a:r>
              <a:rPr spc="-10"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000000"/>
                </a:solidFill>
              </a:rPr>
              <a:t>UNIT </a:t>
            </a:r>
            <a:r>
              <a:rPr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000000"/>
                </a:solidFill>
              </a:rPr>
              <a:t>PERSONNEL</a:t>
            </a:r>
            <a:r>
              <a:rPr spc="-90"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000000"/>
                </a:solidFill>
              </a:rPr>
              <a:t>MOVE </a:t>
            </a:r>
            <a:r>
              <a:rPr spc="-655" dirty="0">
                <a:solidFill>
                  <a:srgbClr val="000000"/>
                </a:solidFill>
              </a:rPr>
              <a:t> </a:t>
            </a:r>
            <a:r>
              <a:rPr spc="-25" dirty="0">
                <a:solidFill>
                  <a:srgbClr val="000000"/>
                </a:solidFill>
              </a:rPr>
              <a:t>CASUALTY TO 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000000"/>
                </a:solidFill>
              </a:rPr>
              <a:t>COVER</a:t>
            </a:r>
          </a:p>
          <a:p>
            <a:pPr marL="12700">
              <a:lnSpc>
                <a:spcPts val="2320"/>
              </a:lnSpc>
            </a:pPr>
            <a:r>
              <a:rPr b="0" i="1" dirty="0">
                <a:solidFill>
                  <a:srgbClr val="000000"/>
                </a:solidFill>
                <a:latin typeface="Arial"/>
                <a:cs typeface="Arial"/>
              </a:rPr>
              <a:t>(if</a:t>
            </a:r>
            <a:r>
              <a:rPr b="0" i="1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0" i="1" spc="-5" dirty="0">
                <a:solidFill>
                  <a:srgbClr val="000000"/>
                </a:solidFill>
                <a:latin typeface="Arial"/>
                <a:cs typeface="Arial"/>
              </a:rPr>
              <a:t>casualty</a:t>
            </a:r>
            <a:r>
              <a:rPr b="0" i="1" spc="-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0" i="1" dirty="0">
                <a:solidFill>
                  <a:srgbClr val="000000"/>
                </a:solidFill>
                <a:latin typeface="Arial"/>
                <a:cs typeface="Arial"/>
              </a:rPr>
              <a:t>is</a:t>
            </a:r>
            <a:r>
              <a:rPr b="0" i="1" spc="-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0" i="1" dirty="0">
                <a:solidFill>
                  <a:srgbClr val="000000"/>
                </a:solidFill>
                <a:latin typeface="Arial"/>
                <a:cs typeface="Arial"/>
              </a:rPr>
              <a:t>unable</a:t>
            </a:r>
          </a:p>
          <a:p>
            <a:pPr marL="12700">
              <a:lnSpc>
                <a:spcPts val="2705"/>
              </a:lnSpc>
            </a:pPr>
            <a:r>
              <a:rPr b="0" i="1" spc="-5" dirty="0">
                <a:solidFill>
                  <a:srgbClr val="000000"/>
                </a:solidFill>
                <a:latin typeface="Arial"/>
                <a:cs typeface="Arial"/>
              </a:rPr>
              <a:t>to</a:t>
            </a:r>
            <a:r>
              <a:rPr b="0" i="1" spc="-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0" i="1" dirty="0">
                <a:solidFill>
                  <a:srgbClr val="000000"/>
                </a:solidFill>
                <a:latin typeface="Arial"/>
                <a:cs typeface="Arial"/>
              </a:rPr>
              <a:t>move)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349261" y="3022217"/>
            <a:ext cx="2477770" cy="8331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u="heavy" spc="-5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NEVE</a:t>
            </a:r>
            <a:r>
              <a:rPr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</a:t>
            </a:r>
            <a:r>
              <a:rPr sz="1800" b="1" spc="-120" dirty="0">
                <a:latin typeface="Arial"/>
                <a:cs typeface="Arial"/>
              </a:rPr>
              <a:t> </a:t>
            </a:r>
            <a:r>
              <a:rPr sz="1800" b="1" spc="-185" dirty="0">
                <a:latin typeface="Arial"/>
                <a:cs typeface="Arial"/>
              </a:rPr>
              <a:t>A</a:t>
            </a:r>
            <a:r>
              <a:rPr sz="1800" b="1" spc="-55" dirty="0">
                <a:latin typeface="Arial"/>
                <a:cs typeface="Arial"/>
              </a:rPr>
              <a:t>TTEMP</a:t>
            </a:r>
            <a:r>
              <a:rPr sz="1800" b="1" dirty="0">
                <a:latin typeface="Arial"/>
                <a:cs typeface="Arial"/>
              </a:rPr>
              <a:t>T</a:t>
            </a:r>
            <a:r>
              <a:rPr sz="1800" b="1" spc="-100" dirty="0">
                <a:latin typeface="Arial"/>
                <a:cs typeface="Arial"/>
              </a:rPr>
              <a:t> </a:t>
            </a:r>
            <a:r>
              <a:rPr sz="1800" spc="-50" dirty="0">
                <a:latin typeface="Arial MT"/>
                <a:cs typeface="Arial MT"/>
              </a:rPr>
              <a:t>to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90"/>
              </a:spcBef>
            </a:pPr>
            <a:r>
              <a:rPr sz="1800" spc="-55" dirty="0">
                <a:latin typeface="Arial MT"/>
                <a:cs typeface="Arial MT"/>
              </a:rPr>
              <a:t>rescu</a:t>
            </a:r>
            <a:r>
              <a:rPr sz="1800" dirty="0">
                <a:latin typeface="Arial MT"/>
                <a:cs typeface="Arial MT"/>
              </a:rPr>
              <a:t>e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casualt</a:t>
            </a:r>
            <a:r>
              <a:rPr sz="1800" dirty="0">
                <a:latin typeface="Arial MT"/>
                <a:cs typeface="Arial MT"/>
              </a:rPr>
              <a:t>y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spc="-55" dirty="0">
                <a:latin typeface="Arial MT"/>
                <a:cs typeface="Arial MT"/>
              </a:rPr>
              <a:t>until  hostil</a:t>
            </a:r>
            <a:r>
              <a:rPr sz="1800" dirty="0">
                <a:latin typeface="Arial MT"/>
                <a:cs typeface="Arial MT"/>
              </a:rPr>
              <a:t>e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fir</a:t>
            </a:r>
            <a:r>
              <a:rPr sz="1800" dirty="0">
                <a:latin typeface="Arial MT"/>
                <a:cs typeface="Arial MT"/>
              </a:rPr>
              <a:t>e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spc="-55" dirty="0">
                <a:latin typeface="Arial MT"/>
                <a:cs typeface="Arial MT"/>
              </a:rPr>
              <a:t>i</a:t>
            </a:r>
            <a:r>
              <a:rPr sz="1800" dirty="0">
                <a:latin typeface="Arial MT"/>
                <a:cs typeface="Arial MT"/>
              </a:rPr>
              <a:t>s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b="1" spc="-50" dirty="0">
                <a:latin typeface="Arial"/>
                <a:cs typeface="Arial"/>
              </a:rPr>
              <a:t>suppressed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8103175" y="1908807"/>
            <a:ext cx="13335" cy="3897629"/>
          </a:xfrm>
          <a:custGeom>
            <a:avLst/>
            <a:gdLst/>
            <a:ahLst/>
            <a:cxnLst/>
            <a:rect l="l" t="t" r="r" b="b"/>
            <a:pathLst>
              <a:path w="13334" h="3897629">
                <a:moveTo>
                  <a:pt x="0" y="0"/>
                </a:moveTo>
                <a:lnTo>
                  <a:pt x="13184" y="3897437"/>
                </a:lnTo>
              </a:path>
            </a:pathLst>
          </a:custGeom>
          <a:ln w="38099">
            <a:solidFill>
              <a:srgbClr val="89898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19917" y="1971200"/>
            <a:ext cx="114300" cy="612140"/>
          </a:xfrm>
          <a:custGeom>
            <a:avLst/>
            <a:gdLst/>
            <a:ahLst/>
            <a:cxnLst/>
            <a:rect l="l" t="t" r="r" b="b"/>
            <a:pathLst>
              <a:path w="114300" h="612139">
                <a:moveTo>
                  <a:pt x="0" y="612001"/>
                </a:moveTo>
                <a:lnTo>
                  <a:pt x="0" y="0"/>
                </a:lnTo>
                <a:lnTo>
                  <a:pt x="114300" y="0"/>
                </a:lnTo>
                <a:lnTo>
                  <a:pt x="114300" y="612001"/>
                </a:lnTo>
                <a:lnTo>
                  <a:pt x="0" y="61200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341422" y="1971201"/>
            <a:ext cx="114300" cy="942340"/>
          </a:xfrm>
          <a:custGeom>
            <a:avLst/>
            <a:gdLst/>
            <a:ahLst/>
            <a:cxnLst/>
            <a:rect l="l" t="t" r="r" b="b"/>
            <a:pathLst>
              <a:path w="114300" h="942339">
                <a:moveTo>
                  <a:pt x="0" y="942120"/>
                </a:moveTo>
                <a:lnTo>
                  <a:pt x="0" y="0"/>
                </a:lnTo>
                <a:lnTo>
                  <a:pt x="114300" y="0"/>
                </a:lnTo>
                <a:lnTo>
                  <a:pt x="114300" y="942120"/>
                </a:lnTo>
                <a:lnTo>
                  <a:pt x="0" y="94212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341422" y="3276196"/>
            <a:ext cx="114300" cy="1285240"/>
          </a:xfrm>
          <a:custGeom>
            <a:avLst/>
            <a:gdLst/>
            <a:ahLst/>
            <a:cxnLst/>
            <a:rect l="l" t="t" r="r" b="b"/>
            <a:pathLst>
              <a:path w="114300" h="1285239">
                <a:moveTo>
                  <a:pt x="0" y="1285171"/>
                </a:moveTo>
                <a:lnTo>
                  <a:pt x="0" y="0"/>
                </a:lnTo>
                <a:lnTo>
                  <a:pt x="114300" y="0"/>
                </a:lnTo>
                <a:lnTo>
                  <a:pt x="114300" y="1285171"/>
                </a:lnTo>
                <a:lnTo>
                  <a:pt x="0" y="128517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339409" y="4917537"/>
            <a:ext cx="114300" cy="1281430"/>
          </a:xfrm>
          <a:custGeom>
            <a:avLst/>
            <a:gdLst/>
            <a:ahLst/>
            <a:cxnLst/>
            <a:rect l="l" t="t" r="r" b="b"/>
            <a:pathLst>
              <a:path w="114300" h="1281429">
                <a:moveTo>
                  <a:pt x="0" y="1281243"/>
                </a:moveTo>
                <a:lnTo>
                  <a:pt x="0" y="0"/>
                </a:lnTo>
                <a:lnTo>
                  <a:pt x="114300" y="0"/>
                </a:lnTo>
                <a:lnTo>
                  <a:pt x="114300" y="1281243"/>
                </a:lnTo>
                <a:lnTo>
                  <a:pt x="0" y="128124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8316765" y="1971200"/>
            <a:ext cx="114300" cy="1271270"/>
          </a:xfrm>
          <a:custGeom>
            <a:avLst/>
            <a:gdLst/>
            <a:ahLst/>
            <a:cxnLst/>
            <a:rect l="l" t="t" r="r" b="b"/>
            <a:pathLst>
              <a:path w="114300" h="1271270">
                <a:moveTo>
                  <a:pt x="0" y="1271028"/>
                </a:moveTo>
                <a:lnTo>
                  <a:pt x="0" y="0"/>
                </a:lnTo>
                <a:lnTo>
                  <a:pt x="114300" y="0"/>
                </a:lnTo>
                <a:lnTo>
                  <a:pt x="114300" y="1271028"/>
                </a:lnTo>
                <a:lnTo>
                  <a:pt x="0" y="127102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316765" y="3857343"/>
            <a:ext cx="114300" cy="1949450"/>
          </a:xfrm>
          <a:custGeom>
            <a:avLst/>
            <a:gdLst/>
            <a:ahLst/>
            <a:cxnLst/>
            <a:rect l="l" t="t" r="r" b="b"/>
            <a:pathLst>
              <a:path w="114300" h="1949450">
                <a:moveTo>
                  <a:pt x="0" y="1948901"/>
                </a:moveTo>
                <a:lnTo>
                  <a:pt x="0" y="0"/>
                </a:lnTo>
                <a:lnTo>
                  <a:pt x="114300" y="0"/>
                </a:lnTo>
                <a:lnTo>
                  <a:pt x="114300" y="1948901"/>
                </a:lnTo>
                <a:lnTo>
                  <a:pt x="0" y="194890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object 2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70378" y="4346556"/>
            <a:ext cx="867055" cy="754845"/>
          </a:xfrm>
          <a:prstGeom prst="rect">
            <a:avLst/>
          </a:prstGeom>
        </p:spPr>
      </p:pic>
      <p:sp>
        <p:nvSpPr>
          <p:cNvPr id="22" name="object 22"/>
          <p:cNvSpPr txBox="1">
            <a:spLocks noGrp="1"/>
          </p:cNvSpPr>
          <p:nvPr>
            <p:ph type="title"/>
          </p:nvPr>
        </p:nvSpPr>
        <p:spPr>
          <a:xfrm>
            <a:off x="1756531" y="829593"/>
            <a:ext cx="86791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921928"/>
                </a:solidFill>
              </a:rPr>
              <a:t>PHASE</a:t>
            </a:r>
            <a:r>
              <a:rPr spc="-15" dirty="0">
                <a:solidFill>
                  <a:srgbClr val="921928"/>
                </a:solidFill>
              </a:rPr>
              <a:t> </a:t>
            </a:r>
            <a:r>
              <a:rPr dirty="0">
                <a:solidFill>
                  <a:srgbClr val="921928"/>
                </a:solidFill>
              </a:rPr>
              <a:t>1:</a:t>
            </a:r>
            <a:r>
              <a:rPr spc="-15" dirty="0">
                <a:solidFill>
                  <a:srgbClr val="921928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CARE</a:t>
            </a:r>
            <a:r>
              <a:rPr spc="-1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UNDER</a:t>
            </a:r>
            <a:r>
              <a:rPr spc="-10"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000000"/>
                </a:solidFill>
              </a:rPr>
              <a:t>FIRE</a:t>
            </a:r>
            <a:r>
              <a:rPr spc="-1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/</a:t>
            </a:r>
            <a:r>
              <a:rPr spc="-15" dirty="0">
                <a:solidFill>
                  <a:srgbClr val="000000"/>
                </a:solidFill>
              </a:rPr>
              <a:t> </a:t>
            </a:r>
            <a:r>
              <a:rPr spc="-50" dirty="0">
                <a:solidFill>
                  <a:srgbClr val="000000"/>
                </a:solidFill>
              </a:rPr>
              <a:t>THREAT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5</a:t>
            </a:fld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51156" y="5594247"/>
            <a:ext cx="231775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solidFill>
                  <a:srgbClr val="901827"/>
                </a:solidFill>
                <a:latin typeface="Arial"/>
                <a:cs typeface="Arial"/>
              </a:rPr>
              <a:t>POINT</a:t>
            </a:r>
            <a:r>
              <a:rPr sz="1600" b="1" spc="-2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901827"/>
                </a:solidFill>
                <a:latin typeface="Arial"/>
                <a:cs typeface="Arial"/>
              </a:rPr>
              <a:t>OF</a:t>
            </a:r>
            <a:r>
              <a:rPr sz="1600" b="1" spc="-15" dirty="0">
                <a:solidFill>
                  <a:srgbClr val="901827"/>
                </a:solidFill>
                <a:latin typeface="Arial"/>
                <a:cs typeface="Arial"/>
              </a:rPr>
              <a:t> INJURY</a:t>
            </a:r>
            <a:r>
              <a:rPr sz="1600" b="1" spc="-4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901827"/>
                </a:solidFill>
                <a:latin typeface="Arial"/>
                <a:cs typeface="Arial"/>
              </a:rPr>
              <a:t>(POI)</a:t>
            </a:r>
            <a:endParaRPr sz="1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943736" y="2161560"/>
            <a:ext cx="3404870" cy="143637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ts val="2990"/>
              </a:lnSpc>
              <a:spcBef>
                <a:spcPts val="135"/>
              </a:spcBef>
            </a:pPr>
            <a:r>
              <a:rPr sz="2650" b="1" spc="15" dirty="0">
                <a:latin typeface="Arial"/>
                <a:cs typeface="Arial"/>
              </a:rPr>
              <a:t>Return</a:t>
            </a:r>
            <a:r>
              <a:rPr sz="2650" b="1" spc="-20" dirty="0">
                <a:latin typeface="Arial"/>
                <a:cs typeface="Arial"/>
              </a:rPr>
              <a:t> </a:t>
            </a:r>
            <a:r>
              <a:rPr sz="2650" b="1" spc="10" dirty="0">
                <a:latin typeface="Arial"/>
                <a:cs typeface="Arial"/>
              </a:rPr>
              <a:t>fire</a:t>
            </a:r>
            <a:endParaRPr sz="2650">
              <a:latin typeface="Arial"/>
              <a:cs typeface="Arial"/>
            </a:endParaRPr>
          </a:p>
          <a:p>
            <a:pPr marL="12700">
              <a:lnSpc>
                <a:spcPts val="2990"/>
              </a:lnSpc>
            </a:pPr>
            <a:r>
              <a:rPr sz="2650" spc="20" dirty="0">
                <a:latin typeface="Arial MT"/>
                <a:cs typeface="Arial MT"/>
              </a:rPr>
              <a:t>and</a:t>
            </a:r>
            <a:r>
              <a:rPr sz="2650" spc="-10" dirty="0">
                <a:latin typeface="Arial MT"/>
                <a:cs typeface="Arial MT"/>
              </a:rPr>
              <a:t> </a:t>
            </a:r>
            <a:r>
              <a:rPr sz="2650" b="1" spc="15" dirty="0">
                <a:latin typeface="Arial"/>
                <a:cs typeface="Arial"/>
              </a:rPr>
              <a:t>take</a:t>
            </a:r>
            <a:r>
              <a:rPr sz="2650" b="1" spc="-10" dirty="0">
                <a:latin typeface="Arial"/>
                <a:cs typeface="Arial"/>
              </a:rPr>
              <a:t> </a:t>
            </a:r>
            <a:r>
              <a:rPr sz="2650" b="1" spc="15" dirty="0">
                <a:latin typeface="Arial"/>
                <a:cs typeface="Arial"/>
              </a:rPr>
              <a:t>cover</a:t>
            </a:r>
            <a:endParaRPr sz="26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735"/>
              </a:spcBef>
            </a:pPr>
            <a:r>
              <a:rPr sz="2800" b="1" spc="-5" dirty="0">
                <a:latin typeface="Arial"/>
                <a:cs typeface="Arial"/>
              </a:rPr>
              <a:t>Gain</a:t>
            </a:r>
            <a:r>
              <a:rPr sz="2800" b="1" spc="-3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fire</a:t>
            </a:r>
            <a:r>
              <a:rPr sz="2800" b="1" spc="-2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superiority</a:t>
            </a:r>
            <a:endParaRPr sz="2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08573" y="107698"/>
            <a:ext cx="4175125" cy="1247140"/>
          </a:xfrm>
          <a:prstGeom prst="rect">
            <a:avLst/>
          </a:prstGeom>
        </p:spPr>
        <p:txBody>
          <a:bodyPr vert="horz" wrap="square" lIns="0" tIns="1898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495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  <a:p>
            <a:pPr marL="386080" marR="374015" algn="ctr">
              <a:lnSpc>
                <a:spcPts val="2200"/>
              </a:lnSpc>
              <a:spcBef>
                <a:spcPts val="1480"/>
              </a:spcBef>
            </a:pPr>
            <a:r>
              <a:rPr sz="1900" b="1" dirty="0">
                <a:latin typeface="Arial"/>
                <a:cs typeface="Arial"/>
              </a:rPr>
              <a:t>ROLE OF </a:t>
            </a:r>
            <a:r>
              <a:rPr sz="1900" b="1" dirty="0">
                <a:solidFill>
                  <a:srgbClr val="901827"/>
                </a:solidFill>
                <a:latin typeface="Arial"/>
                <a:cs typeface="Arial"/>
              </a:rPr>
              <a:t>FIRE SUPERIORITY </a:t>
            </a:r>
            <a:r>
              <a:rPr sz="1900" b="1" spc="-51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1900" b="1" spc="-20" dirty="0">
                <a:solidFill>
                  <a:srgbClr val="901827"/>
                </a:solidFill>
                <a:latin typeface="Arial"/>
                <a:cs typeface="Arial"/>
              </a:rPr>
              <a:t>THREAT</a:t>
            </a:r>
            <a:r>
              <a:rPr sz="1900" b="1" spc="-10" dirty="0">
                <a:solidFill>
                  <a:srgbClr val="901827"/>
                </a:solidFill>
                <a:latin typeface="Arial"/>
                <a:cs typeface="Arial"/>
              </a:rPr>
              <a:t> CONTAINMENT</a:t>
            </a:r>
            <a:endParaRPr sz="19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348670" y="2154028"/>
            <a:ext cx="6557645" cy="4335145"/>
            <a:chOff x="2348670" y="2154028"/>
            <a:chExt cx="6557645" cy="433514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450629" y="5473123"/>
              <a:ext cx="455273" cy="39635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348670" y="6260140"/>
              <a:ext cx="1483551" cy="2286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853301" y="6223892"/>
              <a:ext cx="629584" cy="2286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8659981" y="4869916"/>
              <a:ext cx="0" cy="499745"/>
            </a:xfrm>
            <a:custGeom>
              <a:avLst/>
              <a:gdLst/>
              <a:ahLst/>
              <a:cxnLst/>
              <a:rect l="l" t="t" r="r" b="b"/>
              <a:pathLst>
                <a:path h="499745">
                  <a:moveTo>
                    <a:pt x="0" y="0"/>
                  </a:moveTo>
                  <a:lnTo>
                    <a:pt x="0" y="499498"/>
                  </a:lnTo>
                </a:path>
              </a:pathLst>
            </a:custGeom>
            <a:ln w="38100">
              <a:solidFill>
                <a:srgbClr val="90182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599909" y="4805611"/>
              <a:ext cx="120142" cy="12014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7089359" y="2154028"/>
              <a:ext cx="646430" cy="646430"/>
            </a:xfrm>
            <a:custGeom>
              <a:avLst/>
              <a:gdLst/>
              <a:ahLst/>
              <a:cxnLst/>
              <a:rect l="l" t="t" r="r" b="b"/>
              <a:pathLst>
                <a:path w="646429" h="646430">
                  <a:moveTo>
                    <a:pt x="345815" y="0"/>
                  </a:moveTo>
                  <a:lnTo>
                    <a:pt x="300616" y="0"/>
                  </a:lnTo>
                  <a:lnTo>
                    <a:pt x="255772" y="6274"/>
                  </a:lnTo>
                  <a:lnTo>
                    <a:pt x="211990" y="18822"/>
                  </a:lnTo>
                  <a:lnTo>
                    <a:pt x="169981" y="37645"/>
                  </a:lnTo>
                  <a:lnTo>
                    <a:pt x="130452" y="62742"/>
                  </a:lnTo>
                  <a:lnTo>
                    <a:pt x="94113" y="94113"/>
                  </a:lnTo>
                  <a:lnTo>
                    <a:pt x="62742" y="130452"/>
                  </a:lnTo>
                  <a:lnTo>
                    <a:pt x="37645" y="169981"/>
                  </a:lnTo>
                  <a:lnTo>
                    <a:pt x="18822" y="211990"/>
                  </a:lnTo>
                  <a:lnTo>
                    <a:pt x="6274" y="255772"/>
                  </a:lnTo>
                  <a:lnTo>
                    <a:pt x="0" y="300616"/>
                  </a:lnTo>
                  <a:lnTo>
                    <a:pt x="0" y="345815"/>
                  </a:lnTo>
                  <a:lnTo>
                    <a:pt x="6274" y="390660"/>
                  </a:lnTo>
                  <a:lnTo>
                    <a:pt x="18822" y="434441"/>
                  </a:lnTo>
                  <a:lnTo>
                    <a:pt x="37645" y="476451"/>
                  </a:lnTo>
                  <a:lnTo>
                    <a:pt x="62742" y="515979"/>
                  </a:lnTo>
                  <a:lnTo>
                    <a:pt x="94113" y="552319"/>
                  </a:lnTo>
                  <a:lnTo>
                    <a:pt x="130452" y="583689"/>
                  </a:lnTo>
                  <a:lnTo>
                    <a:pt x="169981" y="608786"/>
                  </a:lnTo>
                  <a:lnTo>
                    <a:pt x="211990" y="627609"/>
                  </a:lnTo>
                  <a:lnTo>
                    <a:pt x="255772" y="640157"/>
                  </a:lnTo>
                  <a:lnTo>
                    <a:pt x="300616" y="646431"/>
                  </a:lnTo>
                  <a:lnTo>
                    <a:pt x="345815" y="646431"/>
                  </a:lnTo>
                  <a:lnTo>
                    <a:pt x="390660" y="640157"/>
                  </a:lnTo>
                  <a:lnTo>
                    <a:pt x="434441" y="627609"/>
                  </a:lnTo>
                  <a:lnTo>
                    <a:pt x="476451" y="608786"/>
                  </a:lnTo>
                  <a:lnTo>
                    <a:pt x="515979" y="583689"/>
                  </a:lnTo>
                  <a:lnTo>
                    <a:pt x="552319" y="552319"/>
                  </a:lnTo>
                  <a:lnTo>
                    <a:pt x="583689" y="515979"/>
                  </a:lnTo>
                  <a:lnTo>
                    <a:pt x="608786" y="476451"/>
                  </a:lnTo>
                  <a:lnTo>
                    <a:pt x="627609" y="434441"/>
                  </a:lnTo>
                  <a:lnTo>
                    <a:pt x="640157" y="390660"/>
                  </a:lnTo>
                  <a:lnTo>
                    <a:pt x="646431" y="345815"/>
                  </a:lnTo>
                  <a:lnTo>
                    <a:pt x="646431" y="300616"/>
                  </a:lnTo>
                  <a:lnTo>
                    <a:pt x="640157" y="255772"/>
                  </a:lnTo>
                  <a:lnTo>
                    <a:pt x="627609" y="211990"/>
                  </a:lnTo>
                  <a:lnTo>
                    <a:pt x="608786" y="169981"/>
                  </a:lnTo>
                  <a:lnTo>
                    <a:pt x="583689" y="130452"/>
                  </a:lnTo>
                  <a:lnTo>
                    <a:pt x="552319" y="94113"/>
                  </a:lnTo>
                  <a:lnTo>
                    <a:pt x="515979" y="62742"/>
                  </a:lnTo>
                  <a:lnTo>
                    <a:pt x="476451" y="37645"/>
                  </a:lnTo>
                  <a:lnTo>
                    <a:pt x="434441" y="18822"/>
                  </a:lnTo>
                  <a:lnTo>
                    <a:pt x="390660" y="6274"/>
                  </a:lnTo>
                  <a:lnTo>
                    <a:pt x="345815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7281285" y="2252860"/>
            <a:ext cx="26289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FFFFFF"/>
                </a:solidFill>
                <a:latin typeface="Arial Black"/>
                <a:cs typeface="Arial Black"/>
              </a:rPr>
              <a:t>1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089359" y="3099744"/>
            <a:ext cx="646430" cy="646430"/>
          </a:xfrm>
          <a:custGeom>
            <a:avLst/>
            <a:gdLst/>
            <a:ahLst/>
            <a:cxnLst/>
            <a:rect l="l" t="t" r="r" b="b"/>
            <a:pathLst>
              <a:path w="646429" h="646429">
                <a:moveTo>
                  <a:pt x="345815" y="0"/>
                </a:moveTo>
                <a:lnTo>
                  <a:pt x="300616" y="0"/>
                </a:lnTo>
                <a:lnTo>
                  <a:pt x="255772" y="6274"/>
                </a:lnTo>
                <a:lnTo>
                  <a:pt x="211990" y="18822"/>
                </a:lnTo>
                <a:lnTo>
                  <a:pt x="169981" y="37644"/>
                </a:lnTo>
                <a:lnTo>
                  <a:pt x="130452" y="62741"/>
                </a:lnTo>
                <a:lnTo>
                  <a:pt x="94113" y="94112"/>
                </a:lnTo>
                <a:lnTo>
                  <a:pt x="62742" y="130451"/>
                </a:lnTo>
                <a:lnTo>
                  <a:pt x="37645" y="169980"/>
                </a:lnTo>
                <a:lnTo>
                  <a:pt x="18822" y="211989"/>
                </a:lnTo>
                <a:lnTo>
                  <a:pt x="6274" y="255771"/>
                </a:lnTo>
                <a:lnTo>
                  <a:pt x="0" y="300615"/>
                </a:lnTo>
                <a:lnTo>
                  <a:pt x="0" y="345814"/>
                </a:lnTo>
                <a:lnTo>
                  <a:pt x="6274" y="390659"/>
                </a:lnTo>
                <a:lnTo>
                  <a:pt x="18822" y="434440"/>
                </a:lnTo>
                <a:lnTo>
                  <a:pt x="37645" y="476450"/>
                </a:lnTo>
                <a:lnTo>
                  <a:pt x="62742" y="515978"/>
                </a:lnTo>
                <a:lnTo>
                  <a:pt x="94113" y="552318"/>
                </a:lnTo>
                <a:lnTo>
                  <a:pt x="130452" y="583689"/>
                </a:lnTo>
                <a:lnTo>
                  <a:pt x="169981" y="608786"/>
                </a:lnTo>
                <a:lnTo>
                  <a:pt x="211990" y="627608"/>
                </a:lnTo>
                <a:lnTo>
                  <a:pt x="255772" y="640157"/>
                </a:lnTo>
                <a:lnTo>
                  <a:pt x="300616" y="646431"/>
                </a:lnTo>
                <a:lnTo>
                  <a:pt x="345815" y="646431"/>
                </a:lnTo>
                <a:lnTo>
                  <a:pt x="390660" y="640157"/>
                </a:lnTo>
                <a:lnTo>
                  <a:pt x="434441" y="627608"/>
                </a:lnTo>
                <a:lnTo>
                  <a:pt x="476451" y="608786"/>
                </a:lnTo>
                <a:lnTo>
                  <a:pt x="515979" y="583689"/>
                </a:lnTo>
                <a:lnTo>
                  <a:pt x="552319" y="552318"/>
                </a:lnTo>
                <a:lnTo>
                  <a:pt x="583689" y="515978"/>
                </a:lnTo>
                <a:lnTo>
                  <a:pt x="608786" y="476450"/>
                </a:lnTo>
                <a:lnTo>
                  <a:pt x="627609" y="434440"/>
                </a:lnTo>
                <a:lnTo>
                  <a:pt x="640157" y="390659"/>
                </a:lnTo>
                <a:lnTo>
                  <a:pt x="646431" y="345814"/>
                </a:lnTo>
                <a:lnTo>
                  <a:pt x="646431" y="300615"/>
                </a:lnTo>
                <a:lnTo>
                  <a:pt x="640157" y="255771"/>
                </a:lnTo>
                <a:lnTo>
                  <a:pt x="627609" y="211989"/>
                </a:lnTo>
                <a:lnTo>
                  <a:pt x="608786" y="169980"/>
                </a:lnTo>
                <a:lnTo>
                  <a:pt x="583689" y="130451"/>
                </a:lnTo>
                <a:lnTo>
                  <a:pt x="552319" y="94112"/>
                </a:lnTo>
                <a:lnTo>
                  <a:pt x="515979" y="62741"/>
                </a:lnTo>
                <a:lnTo>
                  <a:pt x="476451" y="37644"/>
                </a:lnTo>
                <a:lnTo>
                  <a:pt x="434441" y="18822"/>
                </a:lnTo>
                <a:lnTo>
                  <a:pt x="390660" y="6274"/>
                </a:lnTo>
                <a:lnTo>
                  <a:pt x="345815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281285" y="3198576"/>
            <a:ext cx="26289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FFFFFF"/>
                </a:solidFill>
                <a:latin typeface="Arial Black"/>
                <a:cs typeface="Arial Black"/>
              </a:rPr>
              <a:t>2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6</a:t>
            </a:fld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solidFill>
                  <a:srgbClr val="767171"/>
                </a:solidFill>
              </a:rPr>
              <a:t>Module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3: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Care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spc="-5" dirty="0">
                <a:solidFill>
                  <a:srgbClr val="767171"/>
                </a:solidFill>
              </a:rPr>
              <a:t>Under Fire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/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spc="-5" dirty="0">
                <a:solidFill>
                  <a:srgbClr val="767171"/>
                </a:solidFill>
              </a:rPr>
              <a:t>Threat</a:t>
            </a:r>
            <a:endParaRPr sz="2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80994" y="1814801"/>
            <a:ext cx="6145530" cy="4645660"/>
            <a:chOff x="380994" y="1814801"/>
            <a:chExt cx="6145530" cy="464566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0994" y="6032002"/>
              <a:ext cx="1329695" cy="20848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12635" y="1814801"/>
              <a:ext cx="6056402" cy="464545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475629" y="2267862"/>
              <a:ext cx="0" cy="540385"/>
            </a:xfrm>
            <a:custGeom>
              <a:avLst/>
              <a:gdLst/>
              <a:ahLst/>
              <a:cxnLst/>
              <a:rect l="l" t="t" r="r" b="b"/>
              <a:pathLst>
                <a:path h="540385">
                  <a:moveTo>
                    <a:pt x="0" y="539999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90182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475629" y="3002364"/>
              <a:ext cx="0" cy="288290"/>
            </a:xfrm>
            <a:custGeom>
              <a:avLst/>
              <a:gdLst/>
              <a:ahLst/>
              <a:cxnLst/>
              <a:rect l="l" t="t" r="r" b="b"/>
              <a:pathLst>
                <a:path h="288289">
                  <a:moveTo>
                    <a:pt x="0" y="288000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90182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475629" y="3524834"/>
              <a:ext cx="0" cy="540385"/>
            </a:xfrm>
            <a:custGeom>
              <a:avLst/>
              <a:gdLst/>
              <a:ahLst/>
              <a:cxnLst/>
              <a:rect l="l" t="t" r="r" b="b"/>
              <a:pathLst>
                <a:path h="540385">
                  <a:moveTo>
                    <a:pt x="0" y="539999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90182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475629" y="4980960"/>
              <a:ext cx="0" cy="540385"/>
            </a:xfrm>
            <a:custGeom>
              <a:avLst/>
              <a:gdLst/>
              <a:ahLst/>
              <a:cxnLst/>
              <a:rect l="l" t="t" r="r" b="b"/>
              <a:pathLst>
                <a:path h="540385">
                  <a:moveTo>
                    <a:pt x="0" y="539999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90182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475629" y="4246446"/>
              <a:ext cx="0" cy="527685"/>
            </a:xfrm>
            <a:custGeom>
              <a:avLst/>
              <a:gdLst/>
              <a:ahLst/>
              <a:cxnLst/>
              <a:rect l="l" t="t" r="r" b="b"/>
              <a:pathLst>
                <a:path h="527685">
                  <a:moveTo>
                    <a:pt x="0" y="527260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90182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6634397" y="2250749"/>
            <a:ext cx="5116195" cy="3105150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12700" marR="1940560">
              <a:lnSpc>
                <a:spcPts val="1989"/>
              </a:lnSpc>
              <a:spcBef>
                <a:spcPts val="405"/>
              </a:spcBef>
            </a:pPr>
            <a:r>
              <a:rPr sz="1900" b="1" spc="-5" dirty="0">
                <a:solidFill>
                  <a:srgbClr val="2E3334"/>
                </a:solidFill>
                <a:latin typeface="Arial"/>
                <a:cs typeface="Arial"/>
              </a:rPr>
              <a:t>ORDER</a:t>
            </a:r>
            <a:r>
              <a:rPr sz="1900" b="1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900" b="1" spc="-5" dirty="0">
                <a:solidFill>
                  <a:srgbClr val="2E3334"/>
                </a:solidFill>
                <a:latin typeface="Arial"/>
                <a:cs typeface="Arial"/>
              </a:rPr>
              <a:t>OF</a:t>
            </a:r>
            <a:r>
              <a:rPr sz="1900" b="1" spc="-8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900" b="1" spc="-5" dirty="0">
                <a:solidFill>
                  <a:srgbClr val="2E3334"/>
                </a:solidFill>
                <a:latin typeface="Arial"/>
                <a:cs typeface="Arial"/>
              </a:rPr>
              <a:t>ACTIONS</a:t>
            </a:r>
            <a:r>
              <a:rPr sz="1900" b="1" spc="-2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2E3334"/>
                </a:solidFill>
                <a:latin typeface="Arial MT"/>
                <a:cs typeface="Arial MT"/>
              </a:rPr>
              <a:t>will</a:t>
            </a:r>
            <a:r>
              <a:rPr sz="19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E3334"/>
                </a:solidFill>
                <a:latin typeface="Arial MT"/>
                <a:cs typeface="Arial MT"/>
              </a:rPr>
              <a:t>be </a:t>
            </a:r>
            <a:r>
              <a:rPr sz="1900" spc="-5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E3334"/>
                </a:solidFill>
                <a:latin typeface="Arial MT"/>
                <a:cs typeface="Arial MT"/>
              </a:rPr>
              <a:t>dictated </a:t>
            </a:r>
            <a:r>
              <a:rPr sz="19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900" spc="-5" dirty="0">
                <a:solidFill>
                  <a:srgbClr val="2E3334"/>
                </a:solidFill>
                <a:latin typeface="Arial MT"/>
                <a:cs typeface="Arial MT"/>
              </a:rPr>
              <a:t> the situation</a:t>
            </a:r>
            <a:endParaRPr sz="19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205"/>
              </a:spcBef>
            </a:pPr>
            <a:r>
              <a:rPr sz="1900" b="1" dirty="0">
                <a:latin typeface="Arial"/>
                <a:cs typeface="Arial"/>
              </a:rPr>
              <a:t>SCENE</a:t>
            </a:r>
            <a:r>
              <a:rPr sz="1900" b="1" spc="-40" dirty="0">
                <a:latin typeface="Arial"/>
                <a:cs typeface="Arial"/>
              </a:rPr>
              <a:t> </a:t>
            </a:r>
            <a:r>
              <a:rPr sz="1900" b="1" spc="-5" dirty="0">
                <a:latin typeface="Arial"/>
                <a:cs typeface="Arial"/>
              </a:rPr>
              <a:t>SAFETY</a:t>
            </a:r>
            <a:endParaRPr sz="1900">
              <a:latin typeface="Arial"/>
              <a:cs typeface="Arial"/>
            </a:endParaRPr>
          </a:p>
          <a:p>
            <a:pPr marL="12700" marR="464820">
              <a:lnSpc>
                <a:spcPts val="1989"/>
              </a:lnSpc>
              <a:spcBef>
                <a:spcPts val="1535"/>
              </a:spcBef>
            </a:pPr>
            <a:r>
              <a:rPr sz="1900" b="1" spc="-20" dirty="0">
                <a:latin typeface="Arial"/>
                <a:cs typeface="Arial"/>
              </a:rPr>
              <a:t>CASUALTY </a:t>
            </a:r>
            <a:r>
              <a:rPr sz="1900" b="1" spc="-5" dirty="0">
                <a:latin typeface="Arial"/>
                <a:cs typeface="Arial"/>
              </a:rPr>
              <a:t>MOVEMENT </a:t>
            </a:r>
            <a:r>
              <a:rPr sz="1900" dirty="0">
                <a:latin typeface="Arial MT"/>
                <a:cs typeface="Arial MT"/>
              </a:rPr>
              <a:t>direct </a:t>
            </a:r>
            <a:r>
              <a:rPr sz="1900" spc="-5" dirty="0">
                <a:latin typeface="Arial MT"/>
                <a:cs typeface="Arial MT"/>
              </a:rPr>
              <a:t>casualty to </a:t>
            </a:r>
            <a:r>
              <a:rPr sz="1900" spc="-51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move</a:t>
            </a:r>
            <a:r>
              <a:rPr sz="1900" spc="-5" dirty="0">
                <a:latin typeface="Arial MT"/>
                <a:cs typeface="Arial MT"/>
              </a:rPr>
              <a:t> to</a:t>
            </a:r>
            <a:r>
              <a:rPr sz="1900" dirty="0">
                <a:latin typeface="Arial MT"/>
                <a:cs typeface="Arial MT"/>
              </a:rPr>
              <a:t> cover</a:t>
            </a:r>
            <a:r>
              <a:rPr sz="1900" spc="-10" dirty="0"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E3334"/>
                </a:solidFill>
                <a:latin typeface="Arial MT"/>
                <a:cs typeface="Arial MT"/>
              </a:rPr>
              <a:t>and</a:t>
            </a:r>
            <a:r>
              <a:rPr sz="190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apply</a:t>
            </a:r>
            <a:r>
              <a:rPr sz="1900" spc="-10" dirty="0">
                <a:latin typeface="Arial MT"/>
                <a:cs typeface="Arial MT"/>
              </a:rPr>
              <a:t> </a:t>
            </a:r>
            <a:r>
              <a:rPr sz="1900" spc="-5" dirty="0">
                <a:latin typeface="Arial MT"/>
                <a:cs typeface="Arial MT"/>
              </a:rPr>
              <a:t>self-aid</a:t>
            </a:r>
            <a:endParaRPr sz="1900">
              <a:latin typeface="Arial MT"/>
              <a:cs typeface="Arial MT"/>
            </a:endParaRPr>
          </a:p>
          <a:p>
            <a:pPr marL="12700" marR="836930">
              <a:lnSpc>
                <a:spcPts val="1989"/>
              </a:lnSpc>
              <a:spcBef>
                <a:spcPts val="1515"/>
              </a:spcBef>
            </a:pPr>
            <a:r>
              <a:rPr sz="1900" spc="-5" dirty="0">
                <a:latin typeface="Arial MT"/>
                <a:cs typeface="Arial MT"/>
              </a:rPr>
              <a:t>Stop</a:t>
            </a:r>
            <a:r>
              <a:rPr sz="1900" spc="5" dirty="0">
                <a:latin typeface="Arial MT"/>
                <a:cs typeface="Arial MT"/>
              </a:rPr>
              <a:t> </a:t>
            </a:r>
            <a:r>
              <a:rPr sz="1900" b="1" spc="-15" dirty="0">
                <a:latin typeface="Arial"/>
                <a:cs typeface="Arial"/>
              </a:rPr>
              <a:t>LIFE-THREATENING</a:t>
            </a:r>
            <a:r>
              <a:rPr sz="1900" b="1" dirty="0">
                <a:latin typeface="Arial"/>
                <a:cs typeface="Arial"/>
              </a:rPr>
              <a:t> </a:t>
            </a:r>
            <a:r>
              <a:rPr sz="1900" b="1" spc="-5" dirty="0">
                <a:latin typeface="Arial"/>
                <a:cs typeface="Arial"/>
              </a:rPr>
              <a:t>EXTERNAL </a:t>
            </a:r>
            <a:r>
              <a:rPr sz="1900" b="1" spc="-509" dirty="0">
                <a:latin typeface="Arial"/>
                <a:cs typeface="Arial"/>
              </a:rPr>
              <a:t> </a:t>
            </a:r>
            <a:r>
              <a:rPr sz="1900" b="1" spc="-5" dirty="0">
                <a:latin typeface="Arial"/>
                <a:cs typeface="Arial"/>
              </a:rPr>
              <a:t>HEMORRHAGE</a:t>
            </a:r>
            <a:endParaRPr sz="1900">
              <a:latin typeface="Arial"/>
              <a:cs typeface="Arial"/>
            </a:endParaRPr>
          </a:p>
          <a:p>
            <a:pPr marL="12700" marR="5080">
              <a:lnSpc>
                <a:spcPts val="1989"/>
              </a:lnSpc>
              <a:spcBef>
                <a:spcPts val="1510"/>
              </a:spcBef>
            </a:pPr>
            <a:r>
              <a:rPr sz="1900" b="1" spc="-5" dirty="0">
                <a:latin typeface="Arial"/>
                <a:cs typeface="Arial"/>
              </a:rPr>
              <a:t>PROPER</a:t>
            </a:r>
            <a:r>
              <a:rPr sz="1900" b="1" dirty="0">
                <a:latin typeface="Arial"/>
                <a:cs typeface="Arial"/>
              </a:rPr>
              <a:t> </a:t>
            </a:r>
            <a:r>
              <a:rPr sz="1900" b="1" spc="-15" dirty="0">
                <a:latin typeface="Arial"/>
                <a:cs typeface="Arial"/>
              </a:rPr>
              <a:t>COMMUNICATION</a:t>
            </a:r>
            <a:r>
              <a:rPr sz="1900" b="1" spc="-5" dirty="0">
                <a:latin typeface="Arial"/>
                <a:cs typeface="Arial"/>
              </a:rPr>
              <a:t> </a:t>
            </a:r>
            <a:r>
              <a:rPr sz="1900" spc="-5" dirty="0">
                <a:latin typeface="Arial MT"/>
                <a:cs typeface="Arial MT"/>
              </a:rPr>
              <a:t>with</a:t>
            </a:r>
            <a:r>
              <a:rPr sz="1900" dirty="0">
                <a:latin typeface="Arial MT"/>
                <a:cs typeface="Arial MT"/>
              </a:rPr>
              <a:t> </a:t>
            </a:r>
            <a:r>
              <a:rPr sz="1900" spc="-5" dirty="0">
                <a:latin typeface="Arial MT"/>
                <a:cs typeface="Arial MT"/>
              </a:rPr>
              <a:t>casualty </a:t>
            </a:r>
            <a:r>
              <a:rPr sz="1900" dirty="0">
                <a:latin typeface="Arial MT"/>
                <a:cs typeface="Arial MT"/>
              </a:rPr>
              <a:t>and </a:t>
            </a:r>
            <a:r>
              <a:rPr sz="1900" spc="-515" dirty="0">
                <a:latin typeface="Arial MT"/>
                <a:cs typeface="Arial MT"/>
              </a:rPr>
              <a:t> </a:t>
            </a:r>
            <a:r>
              <a:rPr sz="1900" spc="-5" dirty="0">
                <a:latin typeface="Arial MT"/>
                <a:cs typeface="Arial MT"/>
              </a:rPr>
              <a:t>other</a:t>
            </a:r>
            <a:r>
              <a:rPr sz="1900" spc="-1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personnel in </a:t>
            </a:r>
            <a:r>
              <a:rPr sz="1900" spc="-5" dirty="0">
                <a:latin typeface="Arial MT"/>
                <a:cs typeface="Arial MT"/>
              </a:rPr>
              <a:t>the immediate</a:t>
            </a:r>
            <a:r>
              <a:rPr sz="1900" dirty="0">
                <a:latin typeface="Arial MT"/>
                <a:cs typeface="Arial MT"/>
              </a:rPr>
              <a:t> area</a:t>
            </a:r>
            <a:endParaRPr sz="1900">
              <a:latin typeface="Arial MT"/>
              <a:cs typeface="Arial MT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7</a:t>
            </a:fld>
            <a:endParaRPr dirty="0"/>
          </a:p>
        </p:txBody>
      </p:sp>
      <p:sp>
        <p:nvSpPr>
          <p:cNvPr id="13" name="object 13"/>
          <p:cNvSpPr txBox="1"/>
          <p:nvPr/>
        </p:nvSpPr>
        <p:spPr>
          <a:xfrm>
            <a:off x="4196064" y="753545"/>
            <a:ext cx="3800475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694055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solidFill>
                  <a:srgbClr val="901827"/>
                </a:solidFill>
                <a:latin typeface="Arial"/>
                <a:cs typeface="Arial"/>
              </a:rPr>
              <a:t>FIRE SUPERIORITY </a:t>
            </a:r>
            <a:r>
              <a:rPr sz="2000" b="1" spc="1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CASUALTY</a:t>
            </a:r>
            <a:r>
              <a:rPr sz="2000" b="1" spc="-60" dirty="0"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CARE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PRINCIPLES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387431" y="1424309"/>
            <a:ext cx="3597107" cy="493432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103370" y="3534994"/>
            <a:ext cx="4413250" cy="103378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>
              <a:lnSpc>
                <a:spcPts val="2530"/>
              </a:lnSpc>
              <a:spcBef>
                <a:spcPts val="475"/>
              </a:spcBef>
            </a:pPr>
            <a:r>
              <a:rPr sz="2400" dirty="0">
                <a:latin typeface="Arial MT"/>
                <a:cs typeface="Arial MT"/>
              </a:rPr>
              <a:t>Apply </a:t>
            </a:r>
            <a:r>
              <a:rPr sz="2400" spc="-5" dirty="0">
                <a:latin typeface="Arial MT"/>
                <a:cs typeface="Arial MT"/>
              </a:rPr>
              <a:t>tourniquet to control </a:t>
            </a:r>
            <a:r>
              <a:rPr sz="2400" b="1" spc="-5" dirty="0">
                <a:latin typeface="Arial"/>
                <a:cs typeface="Arial"/>
              </a:rPr>
              <a:t>LIFE- </a:t>
            </a:r>
            <a:r>
              <a:rPr sz="2400" b="1" spc="-655" dirty="0">
                <a:latin typeface="Arial"/>
                <a:cs typeface="Arial"/>
              </a:rPr>
              <a:t> </a:t>
            </a:r>
            <a:r>
              <a:rPr sz="2400" b="1" spc="-20" dirty="0">
                <a:latin typeface="Arial"/>
                <a:cs typeface="Arial"/>
              </a:rPr>
              <a:t>THREATENING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EXTERNAL </a:t>
            </a:r>
            <a:r>
              <a:rPr sz="2400" b="1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HEMORRHAGE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103370" y="5065576"/>
            <a:ext cx="4705985" cy="659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35"/>
              </a:lnSpc>
              <a:spcBef>
                <a:spcPts val="100"/>
              </a:spcBef>
            </a:pPr>
            <a:r>
              <a:rPr sz="2400" b="1" spc="-25" dirty="0">
                <a:latin typeface="Arial"/>
                <a:cs typeface="Arial"/>
              </a:rPr>
              <a:t>CASUALTY</a:t>
            </a:r>
            <a:r>
              <a:rPr sz="2400" b="1" spc="-7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MOVEMENT</a:t>
            </a:r>
            <a:endParaRPr sz="2400">
              <a:latin typeface="Arial"/>
              <a:cs typeface="Arial"/>
            </a:endParaRPr>
          </a:p>
          <a:p>
            <a:pPr marL="20320">
              <a:lnSpc>
                <a:spcPts val="2255"/>
              </a:lnSpc>
            </a:pPr>
            <a:r>
              <a:rPr sz="2000" dirty="0">
                <a:latin typeface="Arial MT"/>
                <a:cs typeface="Arial MT"/>
              </a:rPr>
              <a:t>Drag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carry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based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tactical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situation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131528" y="240873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89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2"/>
                </a:lnTo>
                <a:lnTo>
                  <a:pt x="11715" y="268677"/>
                </a:lnTo>
                <a:lnTo>
                  <a:pt x="2928" y="314035"/>
                </a:lnTo>
                <a:lnTo>
                  <a:pt x="0" y="360000"/>
                </a:lnTo>
                <a:lnTo>
                  <a:pt x="2928" y="405965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6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0"/>
                </a:lnTo>
                <a:lnTo>
                  <a:pt x="359999" y="719999"/>
                </a:lnTo>
                <a:lnTo>
                  <a:pt x="405964" y="717070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6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5"/>
                </a:lnTo>
                <a:lnTo>
                  <a:pt x="720000" y="360000"/>
                </a:lnTo>
                <a:lnTo>
                  <a:pt x="717071" y="314035"/>
                </a:lnTo>
                <a:lnTo>
                  <a:pt x="708284" y="268677"/>
                </a:lnTo>
                <a:lnTo>
                  <a:pt x="693639" y="224532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343296" y="2509578"/>
            <a:ext cx="2965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1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103371" y="2528801"/>
            <a:ext cx="372300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 dirty="0">
                <a:latin typeface="Arial"/>
                <a:cs typeface="Arial"/>
              </a:rPr>
              <a:t>CASUALTY</a:t>
            </a:r>
            <a:r>
              <a:rPr sz="2400" b="1" spc="-9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EXTRACTION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131528" y="3690630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89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6" y="46862"/>
                </a:lnTo>
                <a:lnTo>
                  <a:pt x="142307" y="73222"/>
                </a:lnTo>
                <a:lnTo>
                  <a:pt x="105441" y="105440"/>
                </a:lnTo>
                <a:lnTo>
                  <a:pt x="73223" y="142306"/>
                </a:lnTo>
                <a:lnTo>
                  <a:pt x="46862" y="182205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4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2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20000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2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4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5"/>
                </a:lnTo>
                <a:lnTo>
                  <a:pt x="646776" y="142306"/>
                </a:lnTo>
                <a:lnTo>
                  <a:pt x="614558" y="105440"/>
                </a:lnTo>
                <a:lnTo>
                  <a:pt x="577692" y="73222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343296" y="3791472"/>
            <a:ext cx="2965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2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131528" y="5033055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89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6" y="46863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2"/>
                </a:lnTo>
                <a:lnTo>
                  <a:pt x="11715" y="268677"/>
                </a:lnTo>
                <a:lnTo>
                  <a:pt x="2928" y="314035"/>
                </a:lnTo>
                <a:lnTo>
                  <a:pt x="0" y="360000"/>
                </a:lnTo>
                <a:lnTo>
                  <a:pt x="2928" y="405965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4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20000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4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5"/>
                </a:lnTo>
                <a:lnTo>
                  <a:pt x="720000" y="360000"/>
                </a:lnTo>
                <a:lnTo>
                  <a:pt x="717071" y="314035"/>
                </a:lnTo>
                <a:lnTo>
                  <a:pt x="708284" y="268677"/>
                </a:lnTo>
                <a:lnTo>
                  <a:pt x="693639" y="224532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3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1343296" y="5133896"/>
            <a:ext cx="2965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3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697595" y="839306"/>
            <a:ext cx="879729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1176655">
              <a:lnSpc>
                <a:spcPts val="3790"/>
              </a:lnSpc>
              <a:spcBef>
                <a:spcPts val="665"/>
              </a:spcBef>
            </a:pPr>
            <a:r>
              <a:rPr dirty="0">
                <a:solidFill>
                  <a:srgbClr val="000000"/>
                </a:solidFill>
              </a:rPr>
              <a:t>CARE UNDER </a:t>
            </a:r>
            <a:r>
              <a:rPr spc="-5" dirty="0">
                <a:solidFill>
                  <a:srgbClr val="000000"/>
                </a:solidFill>
              </a:rPr>
              <a:t>FIRE </a:t>
            </a:r>
            <a:r>
              <a:rPr dirty="0">
                <a:solidFill>
                  <a:srgbClr val="000000"/>
                </a:solidFill>
              </a:rPr>
              <a:t>/ </a:t>
            </a:r>
            <a:r>
              <a:rPr spc="-50" dirty="0">
                <a:solidFill>
                  <a:srgbClr val="000000"/>
                </a:solidFill>
              </a:rPr>
              <a:t>THREAT </a:t>
            </a:r>
            <a:r>
              <a:rPr spc="-45" dirty="0">
                <a:solidFill>
                  <a:srgbClr val="000000"/>
                </a:solidFill>
              </a:rPr>
              <a:t> </a:t>
            </a:r>
            <a:r>
              <a:rPr spc="-35" dirty="0">
                <a:solidFill>
                  <a:srgbClr val="921928"/>
                </a:solidFill>
              </a:rPr>
              <a:t>TREATMENT</a:t>
            </a:r>
            <a:r>
              <a:rPr spc="-15" dirty="0">
                <a:solidFill>
                  <a:srgbClr val="921928"/>
                </a:solidFill>
              </a:rPr>
              <a:t> </a:t>
            </a:r>
            <a:r>
              <a:rPr spc="-5" dirty="0">
                <a:solidFill>
                  <a:srgbClr val="921928"/>
                </a:solidFill>
              </a:rPr>
              <a:t>PRIORITIES</a:t>
            </a:r>
            <a:r>
              <a:rPr spc="-140" dirty="0">
                <a:solidFill>
                  <a:srgbClr val="921928"/>
                </a:solidFill>
              </a:rPr>
              <a:t> </a:t>
            </a:r>
            <a:r>
              <a:rPr dirty="0">
                <a:solidFill>
                  <a:srgbClr val="921928"/>
                </a:solidFill>
              </a:rPr>
              <a:t>AND</a:t>
            </a:r>
            <a:r>
              <a:rPr spc="-140" dirty="0">
                <a:solidFill>
                  <a:srgbClr val="921928"/>
                </a:solidFill>
              </a:rPr>
              <a:t> </a:t>
            </a:r>
            <a:r>
              <a:rPr spc="-5" dirty="0">
                <a:solidFill>
                  <a:srgbClr val="921928"/>
                </a:solidFill>
              </a:rPr>
              <a:t>ACTIONS</a:t>
            </a:r>
          </a:p>
        </p:txBody>
      </p:sp>
      <p:sp>
        <p:nvSpPr>
          <p:cNvPr id="15" name="object 15"/>
          <p:cNvSpPr/>
          <p:nvPr/>
        </p:nvSpPr>
        <p:spPr>
          <a:xfrm>
            <a:off x="2154919" y="3255430"/>
            <a:ext cx="5024120" cy="0"/>
          </a:xfrm>
          <a:custGeom>
            <a:avLst/>
            <a:gdLst/>
            <a:ahLst/>
            <a:cxnLst/>
            <a:rect l="l" t="t" r="r" b="b"/>
            <a:pathLst>
              <a:path w="5024120">
                <a:moveTo>
                  <a:pt x="5023802" y="0"/>
                </a:moveTo>
                <a:lnTo>
                  <a:pt x="0" y="0"/>
                </a:lnTo>
              </a:path>
            </a:pathLst>
          </a:custGeom>
          <a:ln w="38100">
            <a:solidFill>
              <a:srgbClr val="89898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130099" y="4824187"/>
            <a:ext cx="5024120" cy="0"/>
          </a:xfrm>
          <a:custGeom>
            <a:avLst/>
            <a:gdLst/>
            <a:ahLst/>
            <a:cxnLst/>
            <a:rect l="l" t="t" r="r" b="b"/>
            <a:pathLst>
              <a:path w="5024120">
                <a:moveTo>
                  <a:pt x="5023802" y="0"/>
                </a:moveTo>
                <a:lnTo>
                  <a:pt x="0" y="0"/>
                </a:lnTo>
              </a:path>
            </a:pathLst>
          </a:custGeom>
          <a:ln w="38100">
            <a:solidFill>
              <a:srgbClr val="89898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8</a:t>
            </a:fld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75882" y="2488944"/>
            <a:ext cx="4151567" cy="3055650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6841916" y="4539810"/>
            <a:ext cx="114300" cy="876935"/>
          </a:xfrm>
          <a:custGeom>
            <a:avLst/>
            <a:gdLst/>
            <a:ahLst/>
            <a:cxnLst/>
            <a:rect l="l" t="t" r="r" b="b"/>
            <a:pathLst>
              <a:path w="114300" h="876935">
                <a:moveTo>
                  <a:pt x="0" y="876858"/>
                </a:moveTo>
                <a:lnTo>
                  <a:pt x="0" y="0"/>
                </a:lnTo>
                <a:lnTo>
                  <a:pt x="114300" y="0"/>
                </a:lnTo>
                <a:lnTo>
                  <a:pt x="114300" y="876858"/>
                </a:lnTo>
                <a:lnTo>
                  <a:pt x="0" y="87685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139911" y="5780097"/>
            <a:ext cx="7832090" cy="826135"/>
          </a:xfrm>
          <a:custGeom>
            <a:avLst/>
            <a:gdLst/>
            <a:ahLst/>
            <a:cxnLst/>
            <a:rect l="l" t="t" r="r" b="b"/>
            <a:pathLst>
              <a:path w="7832090" h="826134">
                <a:moveTo>
                  <a:pt x="7746386" y="0"/>
                </a:moveTo>
                <a:lnTo>
                  <a:pt x="85107" y="0"/>
                </a:lnTo>
                <a:lnTo>
                  <a:pt x="51979" y="6688"/>
                </a:lnTo>
                <a:lnTo>
                  <a:pt x="24927" y="24927"/>
                </a:lnTo>
                <a:lnTo>
                  <a:pt x="6688" y="51979"/>
                </a:lnTo>
                <a:lnTo>
                  <a:pt x="0" y="85107"/>
                </a:lnTo>
                <a:lnTo>
                  <a:pt x="0" y="740456"/>
                </a:lnTo>
                <a:lnTo>
                  <a:pt x="6688" y="773584"/>
                </a:lnTo>
                <a:lnTo>
                  <a:pt x="24927" y="800636"/>
                </a:lnTo>
                <a:lnTo>
                  <a:pt x="51979" y="818875"/>
                </a:lnTo>
                <a:lnTo>
                  <a:pt x="85107" y="825564"/>
                </a:lnTo>
                <a:lnTo>
                  <a:pt x="7746386" y="825564"/>
                </a:lnTo>
                <a:lnTo>
                  <a:pt x="7779514" y="818875"/>
                </a:lnTo>
                <a:lnTo>
                  <a:pt x="7806566" y="800636"/>
                </a:lnTo>
                <a:lnTo>
                  <a:pt x="7824806" y="773584"/>
                </a:lnTo>
                <a:lnTo>
                  <a:pt x="7831494" y="740456"/>
                </a:lnTo>
                <a:lnTo>
                  <a:pt x="7831494" y="85107"/>
                </a:lnTo>
                <a:lnTo>
                  <a:pt x="7824806" y="51979"/>
                </a:lnTo>
                <a:lnTo>
                  <a:pt x="7806566" y="24927"/>
                </a:lnTo>
                <a:lnTo>
                  <a:pt x="7779514" y="6688"/>
                </a:lnTo>
                <a:lnTo>
                  <a:pt x="7746386" y="0"/>
                </a:lnTo>
                <a:close/>
              </a:path>
            </a:pathLst>
          </a:custGeom>
          <a:solidFill>
            <a:srgbClr val="FFF5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3144216" y="4501677"/>
            <a:ext cx="7437755" cy="201168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4061460" marR="5080">
              <a:lnSpc>
                <a:spcPts val="2170"/>
              </a:lnSpc>
              <a:spcBef>
                <a:spcPts val="459"/>
              </a:spcBef>
            </a:pPr>
            <a:r>
              <a:rPr sz="2100" b="1" spc="-15" dirty="0">
                <a:solidFill>
                  <a:srgbClr val="901727"/>
                </a:solidFill>
                <a:latin typeface="Arial"/>
                <a:cs typeface="Arial"/>
              </a:rPr>
              <a:t>STOP</a:t>
            </a:r>
            <a:r>
              <a:rPr sz="2100" b="1" spc="-75" dirty="0">
                <a:solidFill>
                  <a:srgbClr val="901727"/>
                </a:solidFill>
                <a:latin typeface="Arial"/>
                <a:cs typeface="Arial"/>
              </a:rPr>
              <a:t> </a:t>
            </a:r>
            <a:r>
              <a:rPr sz="2100" b="1" spc="-15" dirty="0">
                <a:solidFill>
                  <a:srgbClr val="901727"/>
                </a:solidFill>
                <a:latin typeface="Arial"/>
                <a:cs typeface="Arial"/>
              </a:rPr>
              <a:t>LIFE-THREATENING </a:t>
            </a:r>
            <a:r>
              <a:rPr sz="2100" b="1" spc="-570" dirty="0">
                <a:solidFill>
                  <a:srgbClr val="901727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latin typeface="Arial"/>
                <a:cs typeface="Arial"/>
              </a:rPr>
              <a:t>EXTERNAL</a:t>
            </a:r>
            <a:r>
              <a:rPr sz="2100" b="1" spc="-55" dirty="0">
                <a:latin typeface="Arial"/>
                <a:cs typeface="Arial"/>
              </a:rPr>
              <a:t> </a:t>
            </a:r>
            <a:r>
              <a:rPr sz="2100" b="1" spc="-5" dirty="0">
                <a:latin typeface="Arial"/>
                <a:cs typeface="Arial"/>
              </a:rPr>
              <a:t>HEMORRAGE</a:t>
            </a:r>
            <a:endParaRPr sz="2100">
              <a:latin typeface="Arial"/>
              <a:cs typeface="Arial"/>
            </a:endParaRPr>
          </a:p>
          <a:p>
            <a:pPr marL="4061460">
              <a:lnSpc>
                <a:spcPts val="2150"/>
              </a:lnSpc>
            </a:pPr>
            <a:r>
              <a:rPr sz="2100" dirty="0">
                <a:latin typeface="Arial MT"/>
                <a:cs typeface="Arial MT"/>
              </a:rPr>
              <a:t>(if</a:t>
            </a:r>
            <a:r>
              <a:rPr sz="2100" spc="-15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tactically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feasible)</a:t>
            </a:r>
            <a:endParaRPr sz="21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300">
              <a:latin typeface="Arial MT"/>
              <a:cs typeface="Arial MT"/>
            </a:endParaRPr>
          </a:p>
          <a:p>
            <a:pPr marL="36195">
              <a:lnSpc>
                <a:spcPts val="2380"/>
              </a:lnSpc>
              <a:spcBef>
                <a:spcPts val="1625"/>
              </a:spcBef>
            </a:pPr>
            <a:r>
              <a:rPr sz="2000" b="1" spc="-20" dirty="0">
                <a:solidFill>
                  <a:srgbClr val="901827"/>
                </a:solidFill>
                <a:latin typeface="Arial"/>
                <a:cs typeface="Arial"/>
              </a:rPr>
              <a:t>IMPORTANT</a:t>
            </a:r>
            <a:r>
              <a:rPr sz="2000" b="1" spc="-2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000" b="1" spc="-15" dirty="0">
                <a:latin typeface="Arial"/>
                <a:cs typeface="Arial"/>
              </a:rPr>
              <a:t>CONSIDERATION</a:t>
            </a:r>
            <a:r>
              <a:rPr sz="2000" b="1" spc="-15" dirty="0">
                <a:solidFill>
                  <a:srgbClr val="2E3334"/>
                </a:solidFill>
                <a:latin typeface="Arial"/>
                <a:cs typeface="Arial"/>
              </a:rPr>
              <a:t>: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ts val="2140"/>
              </a:lnSpc>
            </a:pPr>
            <a:r>
              <a:rPr sz="1800" spc="-55" dirty="0">
                <a:latin typeface="Arial MT"/>
                <a:cs typeface="Arial MT"/>
              </a:rPr>
              <a:t>Continuously</a:t>
            </a:r>
            <a:r>
              <a:rPr sz="1800" spc="-95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assess</a:t>
            </a:r>
            <a:r>
              <a:rPr sz="1800" spc="-95" dirty="0">
                <a:latin typeface="Arial MT"/>
                <a:cs typeface="Arial MT"/>
              </a:rPr>
              <a:t> </a:t>
            </a:r>
            <a:r>
              <a:rPr sz="1800" spc="-40" dirty="0">
                <a:latin typeface="Arial MT"/>
                <a:cs typeface="Arial MT"/>
              </a:rPr>
              <a:t>risks</a:t>
            </a:r>
            <a:r>
              <a:rPr sz="1800" spc="-95" dirty="0">
                <a:latin typeface="Arial MT"/>
                <a:cs typeface="Arial MT"/>
              </a:rPr>
              <a:t> </a:t>
            </a:r>
            <a:r>
              <a:rPr sz="1800" spc="-40" dirty="0">
                <a:latin typeface="Arial MT"/>
                <a:cs typeface="Arial MT"/>
              </a:rPr>
              <a:t>and</a:t>
            </a:r>
            <a:r>
              <a:rPr sz="1800" spc="-95" dirty="0">
                <a:latin typeface="Arial MT"/>
                <a:cs typeface="Arial MT"/>
              </a:rPr>
              <a:t> </a:t>
            </a:r>
            <a:r>
              <a:rPr sz="1800" spc="-40" dirty="0">
                <a:latin typeface="Arial MT"/>
                <a:cs typeface="Arial MT"/>
              </a:rPr>
              <a:t>make</a:t>
            </a:r>
            <a:r>
              <a:rPr sz="1800" spc="-9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95" dirty="0">
                <a:latin typeface="Arial MT"/>
                <a:cs typeface="Arial MT"/>
              </a:rPr>
              <a:t> </a:t>
            </a:r>
            <a:r>
              <a:rPr sz="1800" spc="-45" dirty="0">
                <a:latin typeface="Arial MT"/>
                <a:cs typeface="Arial MT"/>
              </a:rPr>
              <a:t>plan</a:t>
            </a:r>
            <a:r>
              <a:rPr sz="1800" spc="-95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before</a:t>
            </a:r>
            <a:r>
              <a:rPr sz="1800" spc="-95" dirty="0">
                <a:latin typeface="Arial MT"/>
                <a:cs typeface="Arial MT"/>
              </a:rPr>
              <a:t> </a:t>
            </a:r>
            <a:r>
              <a:rPr sz="1800" spc="-45" dirty="0">
                <a:latin typeface="Arial MT"/>
                <a:cs typeface="Arial MT"/>
              </a:rPr>
              <a:t>moving</a:t>
            </a:r>
            <a:r>
              <a:rPr sz="1800" spc="-9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95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casualty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360274" y="5945706"/>
            <a:ext cx="600730" cy="485583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162739" y="2270060"/>
            <a:ext cx="3354704" cy="9550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280"/>
              </a:spcBef>
            </a:pPr>
            <a:r>
              <a:rPr sz="2100" b="1" spc="-20" dirty="0">
                <a:solidFill>
                  <a:srgbClr val="901727"/>
                </a:solidFill>
                <a:latin typeface="Arial"/>
                <a:cs typeface="Arial"/>
              </a:rPr>
              <a:t>CASUALTIES </a:t>
            </a:r>
            <a:r>
              <a:rPr sz="2100" b="1" spc="-5" dirty="0">
                <a:latin typeface="Arial"/>
                <a:cs typeface="Arial"/>
              </a:rPr>
              <a:t>SHOULD </a:t>
            </a:r>
            <a:r>
              <a:rPr sz="2100" b="1" dirty="0">
                <a:latin typeface="Arial"/>
                <a:cs typeface="Arial"/>
              </a:rPr>
              <a:t>BE </a:t>
            </a:r>
            <a:r>
              <a:rPr sz="2100" b="1" spc="-575" dirty="0"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901727"/>
                </a:solidFill>
                <a:latin typeface="Arial"/>
                <a:cs typeface="Arial"/>
              </a:rPr>
              <a:t>EXTRACTED</a:t>
            </a:r>
            <a:r>
              <a:rPr sz="2100" b="1" spc="-100" dirty="0">
                <a:solidFill>
                  <a:srgbClr val="901727"/>
                </a:solidFill>
                <a:latin typeface="Arial"/>
                <a:cs typeface="Arial"/>
              </a:rPr>
              <a:t> </a:t>
            </a:r>
            <a:r>
              <a:rPr sz="2100" b="1" dirty="0">
                <a:latin typeface="Arial"/>
                <a:cs typeface="Arial"/>
              </a:rPr>
              <a:t>AND</a:t>
            </a:r>
            <a:r>
              <a:rPr sz="2100" b="1" spc="-30" dirty="0"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901727"/>
                </a:solidFill>
                <a:latin typeface="Arial"/>
                <a:cs typeface="Arial"/>
              </a:rPr>
              <a:t>MOVED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2340"/>
              </a:lnSpc>
            </a:pPr>
            <a:r>
              <a:rPr sz="2100" spc="-5" dirty="0">
                <a:latin typeface="Arial MT"/>
                <a:cs typeface="Arial MT"/>
              </a:rPr>
              <a:t>to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places</a:t>
            </a:r>
            <a:r>
              <a:rPr sz="2100" spc="-1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of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relative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safety</a:t>
            </a:r>
            <a:endParaRPr sz="2100">
              <a:latin typeface="Arial MT"/>
              <a:cs typeface="Arial MT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088470" y="2315113"/>
            <a:ext cx="0" cy="3171825"/>
          </a:xfrm>
          <a:custGeom>
            <a:avLst/>
            <a:gdLst/>
            <a:ahLst/>
            <a:cxnLst/>
            <a:rect l="l" t="t" r="r" b="b"/>
            <a:pathLst>
              <a:path h="3171825">
                <a:moveTo>
                  <a:pt x="0" y="0"/>
                </a:moveTo>
                <a:lnTo>
                  <a:pt x="0" y="3171286"/>
                </a:lnTo>
              </a:path>
            </a:pathLst>
          </a:custGeom>
          <a:ln w="38100">
            <a:solidFill>
              <a:srgbClr val="89898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7087887" y="2216151"/>
            <a:ext cx="4104004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60"/>
              </a:lnSpc>
              <a:spcBef>
                <a:spcPts val="100"/>
              </a:spcBef>
            </a:pPr>
            <a:r>
              <a:rPr sz="2100" b="1" spc="-55" dirty="0">
                <a:latin typeface="Arial"/>
                <a:cs typeface="Arial"/>
              </a:rPr>
              <a:t>D</a:t>
            </a:r>
            <a:r>
              <a:rPr sz="2100" b="1" dirty="0">
                <a:latin typeface="Arial"/>
                <a:cs typeface="Arial"/>
              </a:rPr>
              <a:t>O</a:t>
            </a:r>
            <a:r>
              <a:rPr sz="2100" b="1" spc="-100" dirty="0">
                <a:latin typeface="Arial"/>
                <a:cs typeface="Arial"/>
              </a:rPr>
              <a:t> </a:t>
            </a:r>
            <a:r>
              <a:rPr sz="2100" b="1" spc="-50" dirty="0">
                <a:latin typeface="Arial"/>
                <a:cs typeface="Arial"/>
              </a:rPr>
              <a:t>WH</a:t>
            </a:r>
            <a:r>
              <a:rPr sz="2100" b="1" spc="-204" dirty="0">
                <a:latin typeface="Arial"/>
                <a:cs typeface="Arial"/>
              </a:rPr>
              <a:t>A</a:t>
            </a:r>
            <a:r>
              <a:rPr sz="2100" b="1" dirty="0">
                <a:latin typeface="Arial"/>
                <a:cs typeface="Arial"/>
              </a:rPr>
              <a:t>T</a:t>
            </a:r>
            <a:r>
              <a:rPr sz="2100" b="1" spc="-100" dirty="0">
                <a:latin typeface="Arial"/>
                <a:cs typeface="Arial"/>
              </a:rPr>
              <a:t> </a:t>
            </a:r>
            <a:r>
              <a:rPr sz="2100" b="1" spc="-50" dirty="0">
                <a:latin typeface="Arial"/>
                <a:cs typeface="Arial"/>
              </a:rPr>
              <a:t>I</a:t>
            </a:r>
            <a:r>
              <a:rPr sz="2100" b="1" dirty="0">
                <a:latin typeface="Arial"/>
                <a:cs typeface="Arial"/>
              </a:rPr>
              <a:t>S</a:t>
            </a:r>
            <a:r>
              <a:rPr sz="2100" b="1" spc="-100" dirty="0">
                <a:latin typeface="Arial"/>
                <a:cs typeface="Arial"/>
              </a:rPr>
              <a:t> </a:t>
            </a:r>
            <a:r>
              <a:rPr sz="2100" b="1" spc="-50" dirty="0">
                <a:latin typeface="Arial"/>
                <a:cs typeface="Arial"/>
              </a:rPr>
              <a:t>NECESSA</a:t>
            </a:r>
            <a:r>
              <a:rPr sz="2100" b="1" spc="-130" dirty="0">
                <a:latin typeface="Arial"/>
                <a:cs typeface="Arial"/>
              </a:rPr>
              <a:t>R</a:t>
            </a:r>
            <a:r>
              <a:rPr sz="2100" b="1" dirty="0">
                <a:latin typeface="Arial"/>
                <a:cs typeface="Arial"/>
              </a:rPr>
              <a:t>Y</a:t>
            </a:r>
            <a:r>
              <a:rPr sz="2100" b="1" spc="-150" dirty="0">
                <a:latin typeface="Arial"/>
                <a:cs typeface="Arial"/>
              </a:rPr>
              <a:t> </a:t>
            </a:r>
            <a:r>
              <a:rPr sz="2100" spc="-90" dirty="0">
                <a:latin typeface="Arial MT"/>
                <a:cs typeface="Arial MT"/>
              </a:rPr>
              <a:t>TO</a:t>
            </a:r>
            <a:endParaRPr sz="2100">
              <a:latin typeface="Arial MT"/>
              <a:cs typeface="Arial MT"/>
            </a:endParaRPr>
          </a:p>
          <a:p>
            <a:pPr marL="12700">
              <a:lnSpc>
                <a:spcPts val="2460"/>
              </a:lnSpc>
            </a:pPr>
            <a:r>
              <a:rPr sz="2100" b="1" spc="-15" dirty="0">
                <a:solidFill>
                  <a:srgbClr val="901727"/>
                </a:solidFill>
                <a:latin typeface="Arial"/>
                <a:cs typeface="Arial"/>
              </a:rPr>
              <a:t>STOP</a:t>
            </a:r>
            <a:r>
              <a:rPr sz="2100" b="1" spc="-95" dirty="0">
                <a:solidFill>
                  <a:srgbClr val="901727"/>
                </a:solidFill>
                <a:latin typeface="Arial"/>
                <a:cs typeface="Arial"/>
              </a:rPr>
              <a:t> </a:t>
            </a:r>
            <a:r>
              <a:rPr sz="2100" spc="-40" dirty="0">
                <a:latin typeface="Arial MT"/>
                <a:cs typeface="Arial MT"/>
              </a:rPr>
              <a:t>THE</a:t>
            </a:r>
            <a:r>
              <a:rPr sz="2100" spc="-105" dirty="0">
                <a:latin typeface="Arial MT"/>
                <a:cs typeface="Arial MT"/>
              </a:rPr>
              <a:t> </a:t>
            </a:r>
            <a:r>
              <a:rPr sz="2100" b="1" spc="-5" dirty="0">
                <a:solidFill>
                  <a:srgbClr val="901727"/>
                </a:solidFill>
                <a:latin typeface="Arial"/>
                <a:cs typeface="Arial"/>
              </a:rPr>
              <a:t>BURNING PROCESS!</a:t>
            </a:r>
            <a:endParaRPr sz="21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84262" y="2315116"/>
            <a:ext cx="114300" cy="953135"/>
          </a:xfrm>
          <a:custGeom>
            <a:avLst/>
            <a:gdLst/>
            <a:ahLst/>
            <a:cxnLst/>
            <a:rect l="l" t="t" r="r" b="b"/>
            <a:pathLst>
              <a:path w="114300" h="953135">
                <a:moveTo>
                  <a:pt x="0" y="952519"/>
                </a:moveTo>
                <a:lnTo>
                  <a:pt x="0" y="0"/>
                </a:lnTo>
                <a:lnTo>
                  <a:pt x="114300" y="0"/>
                </a:lnTo>
                <a:lnTo>
                  <a:pt x="114300" y="952519"/>
                </a:lnTo>
                <a:lnTo>
                  <a:pt x="0" y="95251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787660" y="829593"/>
            <a:ext cx="1061720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2086610">
              <a:lnSpc>
                <a:spcPts val="3790"/>
              </a:lnSpc>
              <a:spcBef>
                <a:spcPts val="665"/>
              </a:spcBef>
            </a:pPr>
            <a:r>
              <a:rPr dirty="0">
                <a:solidFill>
                  <a:srgbClr val="000000"/>
                </a:solidFill>
              </a:rPr>
              <a:t>CARE UNDER </a:t>
            </a:r>
            <a:r>
              <a:rPr spc="-5" dirty="0">
                <a:solidFill>
                  <a:srgbClr val="000000"/>
                </a:solidFill>
              </a:rPr>
              <a:t>FIRE </a:t>
            </a:r>
            <a:r>
              <a:rPr dirty="0">
                <a:solidFill>
                  <a:srgbClr val="000000"/>
                </a:solidFill>
              </a:rPr>
              <a:t>/ </a:t>
            </a:r>
            <a:r>
              <a:rPr spc="-50" dirty="0">
                <a:solidFill>
                  <a:srgbClr val="000000"/>
                </a:solidFill>
              </a:rPr>
              <a:t>THREAT </a:t>
            </a:r>
            <a:r>
              <a:rPr spc="-45" dirty="0">
                <a:solidFill>
                  <a:srgbClr val="000000"/>
                </a:solidFill>
              </a:rPr>
              <a:t> </a:t>
            </a:r>
            <a:r>
              <a:rPr spc="-35" dirty="0">
                <a:solidFill>
                  <a:srgbClr val="921928"/>
                </a:solidFill>
              </a:rPr>
              <a:t>TREATMENT</a:t>
            </a:r>
            <a:r>
              <a:rPr spc="-15" dirty="0">
                <a:solidFill>
                  <a:srgbClr val="921928"/>
                </a:solidFill>
              </a:rPr>
              <a:t> </a:t>
            </a:r>
            <a:r>
              <a:rPr spc="-5" dirty="0">
                <a:solidFill>
                  <a:srgbClr val="921928"/>
                </a:solidFill>
              </a:rPr>
              <a:t>PRIORITIES</a:t>
            </a:r>
            <a:r>
              <a:rPr spc="-135" dirty="0">
                <a:solidFill>
                  <a:srgbClr val="921928"/>
                </a:solidFill>
              </a:rPr>
              <a:t> </a:t>
            </a:r>
            <a:r>
              <a:rPr dirty="0">
                <a:solidFill>
                  <a:srgbClr val="921928"/>
                </a:solidFill>
              </a:rPr>
              <a:t>AND</a:t>
            </a:r>
            <a:r>
              <a:rPr spc="-140" dirty="0">
                <a:solidFill>
                  <a:srgbClr val="921928"/>
                </a:solidFill>
              </a:rPr>
              <a:t> </a:t>
            </a:r>
            <a:r>
              <a:rPr spc="-5" dirty="0">
                <a:solidFill>
                  <a:srgbClr val="921928"/>
                </a:solidFill>
              </a:rPr>
              <a:t>ACTIONS</a:t>
            </a:r>
            <a:r>
              <a:rPr spc="-10" dirty="0">
                <a:solidFill>
                  <a:srgbClr val="921928"/>
                </a:solidFill>
              </a:rPr>
              <a:t> </a:t>
            </a:r>
            <a:r>
              <a:rPr i="1" spc="-40" dirty="0">
                <a:solidFill>
                  <a:srgbClr val="000000"/>
                </a:solidFill>
                <a:latin typeface="Arial"/>
                <a:cs typeface="Arial"/>
              </a:rPr>
              <a:t>(CONT.)</a:t>
            </a:r>
          </a:p>
        </p:txBody>
      </p:sp>
      <p:sp>
        <p:nvSpPr>
          <p:cNvPr id="15" name="object 15"/>
          <p:cNvSpPr/>
          <p:nvPr/>
        </p:nvSpPr>
        <p:spPr>
          <a:xfrm>
            <a:off x="6785137" y="2264183"/>
            <a:ext cx="114300" cy="592455"/>
          </a:xfrm>
          <a:custGeom>
            <a:avLst/>
            <a:gdLst/>
            <a:ahLst/>
            <a:cxnLst/>
            <a:rect l="l" t="t" r="r" b="b"/>
            <a:pathLst>
              <a:path w="114300" h="592455">
                <a:moveTo>
                  <a:pt x="0" y="592146"/>
                </a:moveTo>
                <a:lnTo>
                  <a:pt x="0" y="0"/>
                </a:lnTo>
                <a:lnTo>
                  <a:pt x="114300" y="0"/>
                </a:lnTo>
                <a:lnTo>
                  <a:pt x="114300" y="592146"/>
                </a:lnTo>
                <a:lnTo>
                  <a:pt x="0" y="59214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6" name="object 1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157067" y="3012796"/>
            <a:ext cx="1367999" cy="1294046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471375" y="4319112"/>
            <a:ext cx="1173267" cy="1173267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8642974" y="3003414"/>
            <a:ext cx="1367999" cy="1328099"/>
          </a:xfrm>
          <a:prstGeom prst="rect">
            <a:avLst/>
          </a:prstGeom>
        </p:spPr>
      </p:pic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9</a:t>
            </a:fld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443512" y="1777164"/>
            <a:ext cx="8733155" cy="3576320"/>
            <a:chOff x="443512" y="1777164"/>
            <a:chExt cx="8733155" cy="357632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43512" y="3876977"/>
              <a:ext cx="1123711" cy="2159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434779" y="1777164"/>
              <a:ext cx="4741736" cy="357601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40682" y="2157345"/>
              <a:ext cx="3913205" cy="3094441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016452" y="4322459"/>
              <a:ext cx="629583" cy="2286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895881" y="3101242"/>
              <a:ext cx="729615" cy="1071880"/>
            </a:xfrm>
            <a:custGeom>
              <a:avLst/>
              <a:gdLst/>
              <a:ahLst/>
              <a:cxnLst/>
              <a:rect l="l" t="t" r="r" b="b"/>
              <a:pathLst>
                <a:path w="729614" h="1071879">
                  <a:moveTo>
                    <a:pt x="304458" y="0"/>
                  </a:moveTo>
                  <a:lnTo>
                    <a:pt x="304458" y="294265"/>
                  </a:lnTo>
                  <a:lnTo>
                    <a:pt x="0" y="294265"/>
                  </a:lnTo>
                  <a:lnTo>
                    <a:pt x="0" y="777507"/>
                  </a:lnTo>
                  <a:lnTo>
                    <a:pt x="304458" y="777507"/>
                  </a:lnTo>
                  <a:lnTo>
                    <a:pt x="304458" y="1071773"/>
                  </a:lnTo>
                  <a:lnTo>
                    <a:pt x="729049" y="535886"/>
                  </a:lnTo>
                  <a:lnTo>
                    <a:pt x="304458" y="0"/>
                  </a:lnTo>
                  <a:close/>
                </a:path>
              </a:pathLst>
            </a:custGeom>
            <a:solidFill>
              <a:srgbClr val="E7E6E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633521" y="5428882"/>
            <a:ext cx="2832735" cy="81915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2890"/>
              </a:lnSpc>
              <a:spcBef>
                <a:spcPts val="585"/>
              </a:spcBef>
            </a:pPr>
            <a:r>
              <a:rPr sz="2800" b="1" dirty="0">
                <a:latin typeface="Arial"/>
                <a:cs typeface="Arial"/>
              </a:rPr>
              <a:t>Direct</a:t>
            </a:r>
            <a:r>
              <a:rPr sz="2800" b="1" spc="-35" dirty="0">
                <a:latin typeface="Arial"/>
                <a:cs typeface="Arial"/>
              </a:rPr>
              <a:t> </a:t>
            </a:r>
            <a:r>
              <a:rPr sz="2800" spc="-5" dirty="0">
                <a:latin typeface="Arial MT"/>
                <a:cs typeface="Arial MT"/>
              </a:rPr>
              <a:t>casualty</a:t>
            </a:r>
            <a:r>
              <a:rPr sz="2800" spc="-3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to </a:t>
            </a:r>
            <a:r>
              <a:rPr sz="2800" spc="-76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return</a:t>
            </a:r>
            <a:r>
              <a:rPr sz="2800" spc="-1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fire,</a:t>
            </a:r>
            <a:r>
              <a:rPr sz="2800" spc="-15" dirty="0">
                <a:latin typeface="Arial MT"/>
                <a:cs typeface="Arial MT"/>
              </a:rPr>
              <a:t> </a:t>
            </a:r>
            <a:r>
              <a:rPr sz="2800" b="1" spc="-5" dirty="0">
                <a:latin typeface="Arial"/>
                <a:cs typeface="Arial"/>
              </a:rPr>
              <a:t>if</a:t>
            </a:r>
            <a:r>
              <a:rPr sz="2800" b="1" spc="-1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able</a:t>
            </a:r>
            <a:endParaRPr sz="2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980676" y="5441973"/>
            <a:ext cx="4241165" cy="25590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500" spc="5" dirty="0">
                <a:latin typeface="Arial MT"/>
                <a:cs typeface="Arial MT"/>
              </a:rPr>
              <a:t>Have</a:t>
            </a:r>
            <a:r>
              <a:rPr sz="1500" spc="-10" dirty="0">
                <a:latin typeface="Arial MT"/>
                <a:cs typeface="Arial MT"/>
              </a:rPr>
              <a:t> </a:t>
            </a:r>
            <a:r>
              <a:rPr sz="1500" spc="5" dirty="0">
                <a:latin typeface="Arial MT"/>
                <a:cs typeface="Arial MT"/>
              </a:rPr>
              <a:t>casualty</a:t>
            </a:r>
            <a:r>
              <a:rPr sz="1500" spc="-5" dirty="0">
                <a:latin typeface="Arial MT"/>
                <a:cs typeface="Arial MT"/>
              </a:rPr>
              <a:t> </a:t>
            </a:r>
            <a:r>
              <a:rPr sz="1500" b="1" spc="5" dirty="0">
                <a:latin typeface="Arial"/>
                <a:cs typeface="Arial"/>
              </a:rPr>
              <a:t>move</a:t>
            </a:r>
            <a:r>
              <a:rPr sz="1500" b="1" spc="-5" dirty="0">
                <a:latin typeface="Arial"/>
                <a:cs typeface="Arial"/>
              </a:rPr>
              <a:t> </a:t>
            </a:r>
            <a:r>
              <a:rPr sz="1500" b="1" spc="5" dirty="0">
                <a:latin typeface="Arial"/>
                <a:cs typeface="Arial"/>
              </a:rPr>
              <a:t>to</a:t>
            </a:r>
            <a:r>
              <a:rPr sz="1500" b="1" spc="-5" dirty="0">
                <a:latin typeface="Arial"/>
                <a:cs typeface="Arial"/>
              </a:rPr>
              <a:t> </a:t>
            </a:r>
            <a:r>
              <a:rPr sz="1500" b="1" spc="5" dirty="0">
                <a:latin typeface="Arial"/>
                <a:cs typeface="Arial"/>
              </a:rPr>
              <a:t>cover</a:t>
            </a:r>
            <a:r>
              <a:rPr sz="1500" b="1" spc="-10" dirty="0">
                <a:latin typeface="Arial"/>
                <a:cs typeface="Arial"/>
              </a:rPr>
              <a:t> </a:t>
            </a:r>
            <a:r>
              <a:rPr sz="1500" dirty="0">
                <a:latin typeface="Arial MT"/>
                <a:cs typeface="Arial MT"/>
              </a:rPr>
              <a:t>and</a:t>
            </a:r>
            <a:r>
              <a:rPr sz="1500" spc="-5" dirty="0">
                <a:latin typeface="Arial MT"/>
                <a:cs typeface="Arial MT"/>
              </a:rPr>
              <a:t> </a:t>
            </a:r>
            <a:r>
              <a:rPr sz="1500" b="1" dirty="0">
                <a:latin typeface="Arial"/>
                <a:cs typeface="Arial"/>
              </a:rPr>
              <a:t>apply</a:t>
            </a:r>
            <a:r>
              <a:rPr sz="1500" b="1" spc="-5" dirty="0">
                <a:latin typeface="Arial"/>
                <a:cs typeface="Arial"/>
              </a:rPr>
              <a:t> </a:t>
            </a:r>
            <a:r>
              <a:rPr sz="1500" b="1" spc="5" dirty="0">
                <a:latin typeface="Arial"/>
                <a:cs typeface="Arial"/>
              </a:rPr>
              <a:t>self-aid</a:t>
            </a:r>
            <a:endParaRPr sz="1500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4689313" y="769202"/>
            <a:ext cx="2813685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82550">
              <a:lnSpc>
                <a:spcPts val="2080"/>
              </a:lnSpc>
              <a:spcBef>
                <a:spcPts val="450"/>
              </a:spcBef>
            </a:pPr>
            <a:r>
              <a:rPr sz="2000" spc="-10" dirty="0">
                <a:solidFill>
                  <a:srgbClr val="000000"/>
                </a:solidFill>
              </a:rPr>
              <a:t>CASUALTY </a:t>
            </a:r>
            <a:r>
              <a:rPr sz="2000" spc="5" dirty="0">
                <a:solidFill>
                  <a:srgbClr val="901827"/>
                </a:solidFill>
              </a:rPr>
              <a:t>SELF-AID </a:t>
            </a:r>
            <a:r>
              <a:rPr sz="2000" spc="10" dirty="0">
                <a:solidFill>
                  <a:srgbClr val="901827"/>
                </a:solidFill>
              </a:rPr>
              <a:t> </a:t>
            </a:r>
            <a:r>
              <a:rPr sz="2000" spc="10" dirty="0">
                <a:solidFill>
                  <a:srgbClr val="000000"/>
                </a:solidFill>
              </a:rPr>
              <a:t>WHEN</a:t>
            </a:r>
            <a:r>
              <a:rPr sz="2000" spc="-95" dirty="0">
                <a:solidFill>
                  <a:srgbClr val="000000"/>
                </a:solidFill>
              </a:rPr>
              <a:t> </a:t>
            </a:r>
            <a:r>
              <a:rPr sz="2000" spc="5" dirty="0">
                <a:solidFill>
                  <a:srgbClr val="000000"/>
                </a:solidFill>
              </a:rPr>
              <a:t>ABLE</a:t>
            </a:r>
            <a:r>
              <a:rPr sz="2000" spc="-25" dirty="0">
                <a:solidFill>
                  <a:srgbClr val="000000"/>
                </a:solidFill>
              </a:rPr>
              <a:t> </a:t>
            </a:r>
            <a:r>
              <a:rPr sz="2000" spc="-10" dirty="0">
                <a:solidFill>
                  <a:srgbClr val="000000"/>
                </a:solidFill>
              </a:rPr>
              <a:t>TO</a:t>
            </a:r>
            <a:r>
              <a:rPr sz="2000" spc="-25" dirty="0">
                <a:solidFill>
                  <a:srgbClr val="000000"/>
                </a:solidFill>
              </a:rPr>
              <a:t> </a:t>
            </a:r>
            <a:r>
              <a:rPr sz="2000" spc="10" dirty="0">
                <a:solidFill>
                  <a:srgbClr val="000000"/>
                </a:solidFill>
              </a:rPr>
              <a:t>MOVE</a:t>
            </a:r>
            <a:endParaRPr sz="2000"/>
          </a:p>
        </p:txBody>
      </p:sp>
      <p:sp>
        <p:nvSpPr>
          <p:cNvPr id="13" name="object 13"/>
          <p:cNvSpPr txBox="1"/>
          <p:nvPr/>
        </p:nvSpPr>
        <p:spPr>
          <a:xfrm>
            <a:off x="9612704" y="3857209"/>
            <a:ext cx="2157730" cy="14986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59"/>
              </a:spcBef>
            </a:pPr>
            <a:r>
              <a:rPr sz="2000" i="1" spc="-5" dirty="0">
                <a:latin typeface="Arial"/>
                <a:cs typeface="Arial"/>
              </a:rPr>
              <a:t>For life-threatening </a:t>
            </a:r>
            <a:r>
              <a:rPr sz="2000" i="1" spc="-55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bleeding, place a </a:t>
            </a:r>
            <a:r>
              <a:rPr sz="2000" i="1" spc="5" dirty="0">
                <a:latin typeface="Arial"/>
                <a:cs typeface="Arial"/>
              </a:rPr>
              <a:t> </a:t>
            </a:r>
            <a:r>
              <a:rPr sz="2000" i="1" spc="-5" dirty="0">
                <a:latin typeface="Arial"/>
                <a:cs typeface="Arial"/>
              </a:rPr>
              <a:t>tourniquet (TQ) </a:t>
            </a:r>
            <a:r>
              <a:rPr sz="2000" i="1" dirty="0">
                <a:latin typeface="Arial"/>
                <a:cs typeface="Arial"/>
              </a:rPr>
              <a:t> </a:t>
            </a:r>
            <a:r>
              <a:rPr sz="2000" b="1" i="1" spc="-5" dirty="0">
                <a:latin typeface="Arial"/>
                <a:cs typeface="Arial"/>
              </a:rPr>
              <a:t>"high and tight" </a:t>
            </a:r>
            <a:r>
              <a:rPr sz="2000" b="1" i="1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above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spc="-5" dirty="0">
                <a:latin typeface="Arial"/>
                <a:cs typeface="Arial"/>
              </a:rPr>
              <a:t>the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wound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9634497" y="1734217"/>
            <a:ext cx="1970405" cy="2078989"/>
            <a:chOff x="9634497" y="1734217"/>
            <a:chExt cx="1970405" cy="2078989"/>
          </a:xfrm>
        </p:grpSpPr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634497" y="1734217"/>
              <a:ext cx="1378643" cy="1521076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0420769" y="2622600"/>
              <a:ext cx="1116965" cy="1115695"/>
            </a:xfrm>
            <a:custGeom>
              <a:avLst/>
              <a:gdLst/>
              <a:ahLst/>
              <a:cxnLst/>
              <a:rect l="l" t="t" r="r" b="b"/>
              <a:pathLst>
                <a:path w="1116965" h="1115695">
                  <a:moveTo>
                    <a:pt x="1116355" y="535635"/>
                  </a:moveTo>
                  <a:lnTo>
                    <a:pt x="1112824" y="491744"/>
                  </a:lnTo>
                  <a:lnTo>
                    <a:pt x="1105750" y="448208"/>
                  </a:lnTo>
                  <a:lnTo>
                    <a:pt x="1095146" y="405244"/>
                  </a:lnTo>
                  <a:lnTo>
                    <a:pt x="1081011" y="363080"/>
                  </a:lnTo>
                  <a:lnTo>
                    <a:pt x="1079030" y="358495"/>
                  </a:lnTo>
                  <a:lnTo>
                    <a:pt x="1078953" y="358241"/>
                  </a:lnTo>
                  <a:lnTo>
                    <a:pt x="1060843" y="316103"/>
                  </a:lnTo>
                  <a:lnTo>
                    <a:pt x="1039114" y="275285"/>
                  </a:lnTo>
                  <a:lnTo>
                    <a:pt x="1013764" y="235991"/>
                  </a:lnTo>
                  <a:lnTo>
                    <a:pt x="984783" y="198488"/>
                  </a:lnTo>
                  <a:lnTo>
                    <a:pt x="952182" y="162991"/>
                  </a:lnTo>
                  <a:lnTo>
                    <a:pt x="916686" y="130390"/>
                  </a:lnTo>
                  <a:lnTo>
                    <a:pt x="879182" y="101422"/>
                  </a:lnTo>
                  <a:lnTo>
                    <a:pt x="839901" y="76060"/>
                  </a:lnTo>
                  <a:lnTo>
                    <a:pt x="799071" y="54330"/>
                  </a:lnTo>
                  <a:lnTo>
                    <a:pt x="756945" y="36220"/>
                  </a:lnTo>
                  <a:lnTo>
                    <a:pt x="713752" y="21729"/>
                  </a:lnTo>
                  <a:lnTo>
                    <a:pt x="669721" y="10858"/>
                  </a:lnTo>
                  <a:lnTo>
                    <a:pt x="625106" y="3619"/>
                  </a:lnTo>
                  <a:lnTo>
                    <a:pt x="580136" y="0"/>
                  </a:lnTo>
                  <a:lnTo>
                    <a:pt x="535051" y="0"/>
                  </a:lnTo>
                  <a:lnTo>
                    <a:pt x="490080" y="3619"/>
                  </a:lnTo>
                  <a:lnTo>
                    <a:pt x="445465" y="10858"/>
                  </a:lnTo>
                  <a:lnTo>
                    <a:pt x="401434" y="21729"/>
                  </a:lnTo>
                  <a:lnTo>
                    <a:pt x="358241" y="36220"/>
                  </a:lnTo>
                  <a:lnTo>
                    <a:pt x="316115" y="54330"/>
                  </a:lnTo>
                  <a:lnTo>
                    <a:pt x="275285" y="76060"/>
                  </a:lnTo>
                  <a:lnTo>
                    <a:pt x="236004" y="101422"/>
                  </a:lnTo>
                  <a:lnTo>
                    <a:pt x="198488" y="130390"/>
                  </a:lnTo>
                  <a:lnTo>
                    <a:pt x="162991" y="162991"/>
                  </a:lnTo>
                  <a:lnTo>
                    <a:pt x="130390" y="198488"/>
                  </a:lnTo>
                  <a:lnTo>
                    <a:pt x="101422" y="235991"/>
                  </a:lnTo>
                  <a:lnTo>
                    <a:pt x="76060" y="275285"/>
                  </a:lnTo>
                  <a:lnTo>
                    <a:pt x="54330" y="316103"/>
                  </a:lnTo>
                  <a:lnTo>
                    <a:pt x="36220" y="358241"/>
                  </a:lnTo>
                  <a:lnTo>
                    <a:pt x="21729" y="401434"/>
                  </a:lnTo>
                  <a:lnTo>
                    <a:pt x="10871" y="445452"/>
                  </a:lnTo>
                  <a:lnTo>
                    <a:pt x="3619" y="490067"/>
                  </a:lnTo>
                  <a:lnTo>
                    <a:pt x="0" y="535038"/>
                  </a:lnTo>
                  <a:lnTo>
                    <a:pt x="0" y="580136"/>
                  </a:lnTo>
                  <a:lnTo>
                    <a:pt x="3619" y="625106"/>
                  </a:lnTo>
                  <a:lnTo>
                    <a:pt x="10871" y="669721"/>
                  </a:lnTo>
                  <a:lnTo>
                    <a:pt x="21729" y="713740"/>
                  </a:lnTo>
                  <a:lnTo>
                    <a:pt x="36220" y="756932"/>
                  </a:lnTo>
                  <a:lnTo>
                    <a:pt x="54330" y="799071"/>
                  </a:lnTo>
                  <a:lnTo>
                    <a:pt x="76060" y="839889"/>
                  </a:lnTo>
                  <a:lnTo>
                    <a:pt x="101422" y="879182"/>
                  </a:lnTo>
                  <a:lnTo>
                    <a:pt x="130390" y="916686"/>
                  </a:lnTo>
                  <a:lnTo>
                    <a:pt x="162991" y="952182"/>
                  </a:lnTo>
                  <a:lnTo>
                    <a:pt x="198488" y="984783"/>
                  </a:lnTo>
                  <a:lnTo>
                    <a:pt x="236004" y="1013752"/>
                  </a:lnTo>
                  <a:lnTo>
                    <a:pt x="275285" y="1039114"/>
                  </a:lnTo>
                  <a:lnTo>
                    <a:pt x="316115" y="1060843"/>
                  </a:lnTo>
                  <a:lnTo>
                    <a:pt x="358241" y="1078953"/>
                  </a:lnTo>
                  <a:lnTo>
                    <a:pt x="401434" y="1093444"/>
                  </a:lnTo>
                  <a:lnTo>
                    <a:pt x="445465" y="1104315"/>
                  </a:lnTo>
                  <a:lnTo>
                    <a:pt x="490080" y="1111554"/>
                  </a:lnTo>
                  <a:lnTo>
                    <a:pt x="535051" y="1115174"/>
                  </a:lnTo>
                  <a:lnTo>
                    <a:pt x="580136" y="1115174"/>
                  </a:lnTo>
                  <a:lnTo>
                    <a:pt x="625106" y="1111554"/>
                  </a:lnTo>
                  <a:lnTo>
                    <a:pt x="669721" y="1104315"/>
                  </a:lnTo>
                  <a:lnTo>
                    <a:pt x="713752" y="1093444"/>
                  </a:lnTo>
                  <a:lnTo>
                    <a:pt x="756945" y="1078953"/>
                  </a:lnTo>
                  <a:lnTo>
                    <a:pt x="799071" y="1060843"/>
                  </a:lnTo>
                  <a:lnTo>
                    <a:pt x="839901" y="1039114"/>
                  </a:lnTo>
                  <a:lnTo>
                    <a:pt x="879182" y="1013752"/>
                  </a:lnTo>
                  <a:lnTo>
                    <a:pt x="916686" y="984783"/>
                  </a:lnTo>
                  <a:lnTo>
                    <a:pt x="952182" y="952182"/>
                  </a:lnTo>
                  <a:lnTo>
                    <a:pt x="984783" y="916686"/>
                  </a:lnTo>
                  <a:lnTo>
                    <a:pt x="1013764" y="879182"/>
                  </a:lnTo>
                  <a:lnTo>
                    <a:pt x="1039114" y="839889"/>
                  </a:lnTo>
                  <a:lnTo>
                    <a:pt x="1060843" y="799071"/>
                  </a:lnTo>
                  <a:lnTo>
                    <a:pt x="1063269" y="793419"/>
                  </a:lnTo>
                  <a:lnTo>
                    <a:pt x="1081011" y="752182"/>
                  </a:lnTo>
                  <a:lnTo>
                    <a:pt x="1095146" y="710031"/>
                  </a:lnTo>
                  <a:lnTo>
                    <a:pt x="1105750" y="667067"/>
                  </a:lnTo>
                  <a:lnTo>
                    <a:pt x="1112824" y="623531"/>
                  </a:lnTo>
                  <a:lnTo>
                    <a:pt x="1116355" y="579640"/>
                  </a:lnTo>
                  <a:lnTo>
                    <a:pt x="1116355" y="53563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51919" y="2547541"/>
              <a:ext cx="1252892" cy="1265278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10</a:t>
            </a:fld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63636"/>
            <a:ext cx="6303010" cy="6165850"/>
            <a:chOff x="0" y="263636"/>
            <a:chExt cx="6303010" cy="61658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932667"/>
              <a:ext cx="6302669" cy="549660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11734" y="3659404"/>
              <a:ext cx="588229" cy="512105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solidFill>
                  <a:srgbClr val="767171"/>
                </a:solidFill>
              </a:rPr>
              <a:t>Module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3: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Care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spc="-5" dirty="0">
                <a:solidFill>
                  <a:srgbClr val="767171"/>
                </a:solidFill>
              </a:rPr>
              <a:t>Under Fire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/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spc="-5" dirty="0">
                <a:solidFill>
                  <a:srgbClr val="767171"/>
                </a:solidFill>
              </a:rPr>
              <a:t>Threat</a:t>
            </a:r>
            <a:endParaRPr sz="2000"/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442135" y="4443331"/>
            <a:ext cx="3542029" cy="12065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59"/>
              </a:spcBef>
            </a:pPr>
            <a:r>
              <a:rPr sz="2000" dirty="0">
                <a:latin typeface="Arial MT"/>
                <a:cs typeface="Arial MT"/>
              </a:rPr>
              <a:t>Consider using </a:t>
            </a:r>
            <a:r>
              <a:rPr sz="2000" spc="-5" dirty="0">
                <a:latin typeface="Arial MT"/>
                <a:cs typeface="Arial MT"/>
              </a:rPr>
              <a:t>items </a:t>
            </a:r>
            <a:r>
              <a:rPr sz="2000" dirty="0">
                <a:latin typeface="Arial MT"/>
                <a:cs typeface="Arial MT"/>
              </a:rPr>
              <a:t>such as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rope and dragging straps </a:t>
            </a:r>
            <a:r>
              <a:rPr sz="2000" dirty="0">
                <a:latin typeface="Arial MT"/>
                <a:cs typeface="Arial MT"/>
              </a:rPr>
              <a:t>to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avoid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making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responders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leave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cover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 </a:t>
            </a:r>
            <a:r>
              <a:rPr sz="2000" dirty="0">
                <a:latin typeface="Arial MT"/>
                <a:cs typeface="Arial MT"/>
              </a:rPr>
              <a:t>care</a:t>
            </a:r>
            <a:r>
              <a:rPr sz="2000" spc="-5" dirty="0">
                <a:latin typeface="Arial MT"/>
                <a:cs typeface="Arial MT"/>
              </a:rPr>
              <a:t> for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 casualty</a:t>
            </a:r>
            <a:endParaRPr sz="2000">
              <a:latin typeface="Arial MT"/>
              <a:cs typeface="Arial M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9986670" y="4337782"/>
            <a:ext cx="1988820" cy="1407160"/>
            <a:chOff x="9986670" y="4337782"/>
            <a:chExt cx="1988820" cy="1407160"/>
          </a:xfrm>
        </p:grpSpPr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986670" y="4337782"/>
              <a:ext cx="1988228" cy="78384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152885" y="5121622"/>
              <a:ext cx="1655798" cy="622717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2184152" y="744666"/>
            <a:ext cx="782383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latin typeface="Arial"/>
                <a:cs typeface="Arial"/>
              </a:rPr>
              <a:t>IF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spc="-35" dirty="0">
                <a:latin typeface="Arial"/>
                <a:cs typeface="Arial"/>
              </a:rPr>
              <a:t>CASUALTY</a:t>
            </a:r>
            <a:r>
              <a:rPr sz="3600" b="1" spc="-8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IS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UNABLE</a:t>
            </a:r>
            <a:r>
              <a:rPr sz="3600" b="1" spc="-2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35" dirty="0">
                <a:latin typeface="Arial"/>
                <a:cs typeface="Arial"/>
              </a:rPr>
              <a:t>TO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MOVE</a:t>
            </a:r>
            <a:endParaRPr sz="36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452646" y="2017181"/>
            <a:ext cx="4959985" cy="14922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2320"/>
              </a:lnSpc>
              <a:spcBef>
                <a:spcPts val="105"/>
              </a:spcBef>
            </a:pPr>
            <a:r>
              <a:rPr sz="1950" b="1" dirty="0">
                <a:solidFill>
                  <a:srgbClr val="901827"/>
                </a:solidFill>
                <a:latin typeface="Arial"/>
                <a:cs typeface="Arial"/>
              </a:rPr>
              <a:t>IF</a:t>
            </a:r>
            <a:r>
              <a:rPr sz="1950" b="1" spc="-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1950" b="1" spc="-15" dirty="0">
                <a:solidFill>
                  <a:srgbClr val="901827"/>
                </a:solidFill>
                <a:latin typeface="Arial"/>
                <a:cs typeface="Arial"/>
              </a:rPr>
              <a:t>CASUALTY</a:t>
            </a:r>
            <a:r>
              <a:rPr sz="1950" b="1" spc="-4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1950" b="1" dirty="0">
                <a:solidFill>
                  <a:srgbClr val="901827"/>
                </a:solidFill>
                <a:latin typeface="Arial"/>
                <a:cs typeface="Arial"/>
              </a:rPr>
              <a:t>IS</a:t>
            </a:r>
            <a:r>
              <a:rPr sz="1950" b="1" spc="-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1950" b="1" dirty="0">
                <a:solidFill>
                  <a:srgbClr val="901827"/>
                </a:solidFill>
                <a:latin typeface="Arial"/>
                <a:cs typeface="Arial"/>
              </a:rPr>
              <a:t>UNABLE</a:t>
            </a:r>
            <a:r>
              <a:rPr sz="1950" b="1" spc="-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1950" b="1" spc="-15" dirty="0">
                <a:solidFill>
                  <a:srgbClr val="901827"/>
                </a:solidFill>
                <a:latin typeface="Arial"/>
                <a:cs typeface="Arial"/>
              </a:rPr>
              <a:t>TO</a:t>
            </a:r>
            <a:r>
              <a:rPr sz="1950" b="1" spc="-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1950" b="1" dirty="0">
                <a:solidFill>
                  <a:srgbClr val="901827"/>
                </a:solidFill>
                <a:latin typeface="Arial"/>
                <a:cs typeface="Arial"/>
              </a:rPr>
              <a:t>MOVE</a:t>
            </a:r>
            <a:r>
              <a:rPr sz="1950" b="1" spc="-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1950" dirty="0">
                <a:latin typeface="Arial MT"/>
                <a:cs typeface="Arial MT"/>
              </a:rPr>
              <a:t>to</a:t>
            </a:r>
            <a:endParaRPr sz="1950">
              <a:latin typeface="Arial MT"/>
              <a:cs typeface="Arial MT"/>
            </a:endParaRPr>
          </a:p>
          <a:p>
            <a:pPr marL="12700" marR="5080">
              <a:lnSpc>
                <a:spcPts val="2300"/>
              </a:lnSpc>
              <a:spcBef>
                <a:spcPts val="90"/>
              </a:spcBef>
            </a:pPr>
            <a:r>
              <a:rPr sz="1950" spc="-15" dirty="0">
                <a:latin typeface="Arial MT"/>
                <a:cs typeface="Arial MT"/>
              </a:rPr>
              <a:t>cover,</a:t>
            </a:r>
            <a:r>
              <a:rPr sz="1950" spc="-5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when</a:t>
            </a:r>
            <a:r>
              <a:rPr sz="1950" spc="-5" dirty="0">
                <a:latin typeface="Arial MT"/>
                <a:cs typeface="Arial MT"/>
              </a:rPr>
              <a:t> </a:t>
            </a:r>
            <a:r>
              <a:rPr sz="1950" b="1" dirty="0">
                <a:latin typeface="Arial"/>
                <a:cs typeface="Arial"/>
              </a:rPr>
              <a:t>tactically</a:t>
            </a:r>
            <a:r>
              <a:rPr sz="1950" b="1" spc="-5" dirty="0">
                <a:latin typeface="Arial"/>
                <a:cs typeface="Arial"/>
              </a:rPr>
              <a:t> </a:t>
            </a:r>
            <a:r>
              <a:rPr sz="1950" b="1" dirty="0">
                <a:latin typeface="Arial"/>
                <a:cs typeface="Arial"/>
              </a:rPr>
              <a:t>feasible </a:t>
            </a:r>
            <a:r>
              <a:rPr sz="1950" spc="-15" dirty="0">
                <a:latin typeface="Arial MT"/>
                <a:cs typeface="Arial MT"/>
              </a:rPr>
              <a:t>(ideally,</a:t>
            </a:r>
            <a:r>
              <a:rPr sz="1950" spc="-5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fire </a:t>
            </a:r>
            <a:r>
              <a:rPr sz="1950" spc="5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has been </a:t>
            </a:r>
            <a:r>
              <a:rPr sz="1950" b="1" spc="5" dirty="0">
                <a:latin typeface="Arial"/>
                <a:cs typeface="Arial"/>
              </a:rPr>
              <a:t>SUPPRESSED </a:t>
            </a:r>
            <a:r>
              <a:rPr sz="1950" b="1" dirty="0">
                <a:latin typeface="Arial"/>
                <a:cs typeface="Arial"/>
              </a:rPr>
              <a:t>and </a:t>
            </a:r>
            <a:r>
              <a:rPr sz="1950" dirty="0">
                <a:latin typeface="Arial MT"/>
                <a:cs typeface="Arial MT"/>
              </a:rPr>
              <a:t>fire superiority </a:t>
            </a:r>
            <a:r>
              <a:rPr sz="1950" spc="-530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has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been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b="1" dirty="0">
                <a:latin typeface="Arial"/>
                <a:cs typeface="Arial"/>
              </a:rPr>
              <a:t>gained</a:t>
            </a:r>
            <a:r>
              <a:rPr sz="1950" dirty="0">
                <a:latin typeface="Arial MT"/>
                <a:cs typeface="Arial MT"/>
              </a:rPr>
              <a:t>),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devise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and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execute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a </a:t>
            </a:r>
            <a:r>
              <a:rPr sz="1950" spc="5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plan</a:t>
            </a:r>
            <a:r>
              <a:rPr sz="1950" spc="-5" dirty="0">
                <a:latin typeface="Arial MT"/>
                <a:cs typeface="Arial MT"/>
              </a:rPr>
              <a:t> </a:t>
            </a:r>
            <a:r>
              <a:rPr sz="1950" dirty="0">
                <a:latin typeface="Arial MT"/>
                <a:cs typeface="Arial MT"/>
              </a:rPr>
              <a:t>to get them out of the kill zone</a:t>
            </a:r>
            <a:endParaRPr sz="1950">
              <a:latin typeface="Arial MT"/>
              <a:cs typeface="Arial MT"/>
            </a:endParaRPr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419992" y="1990165"/>
            <a:ext cx="847182" cy="737548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11</a:t>
            </a:fld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422472" y="2491583"/>
            <a:ext cx="4608830" cy="6292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950" b="1" spc="5" dirty="0">
                <a:solidFill>
                  <a:srgbClr val="F2F2F2"/>
                </a:solidFill>
                <a:latin typeface="Arial"/>
                <a:cs typeface="Arial"/>
              </a:rPr>
              <a:t>ASSIVE</a:t>
            </a:r>
            <a:r>
              <a:rPr sz="3950" b="1" spc="-90" dirty="0">
                <a:solidFill>
                  <a:srgbClr val="F2F2F2"/>
                </a:solidFill>
                <a:latin typeface="Arial"/>
                <a:cs typeface="Arial"/>
              </a:rPr>
              <a:t> </a:t>
            </a:r>
            <a:r>
              <a:rPr sz="3950" b="1" spc="5" dirty="0">
                <a:solidFill>
                  <a:srgbClr val="F2F2F2"/>
                </a:solidFill>
                <a:latin typeface="Arial"/>
                <a:cs typeface="Arial"/>
              </a:rPr>
              <a:t>BLEEDING</a:t>
            </a:r>
            <a:endParaRPr sz="3950">
              <a:latin typeface="Arial"/>
              <a:cs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AE52217-61E6-49DD-F20D-CA1695A15763}"/>
              </a:ext>
            </a:extLst>
          </p:cNvPr>
          <p:cNvGrpSpPr/>
          <p:nvPr/>
        </p:nvGrpSpPr>
        <p:grpSpPr>
          <a:xfrm>
            <a:off x="2911382" y="2085434"/>
            <a:ext cx="1439545" cy="1439545"/>
            <a:chOff x="1769323" y="2271273"/>
            <a:chExt cx="1439545" cy="1439545"/>
          </a:xfrm>
        </p:grpSpPr>
        <p:sp>
          <p:nvSpPr>
            <p:cNvPr id="3" name="object 3"/>
            <p:cNvSpPr/>
            <p:nvPr/>
          </p:nvSpPr>
          <p:spPr>
            <a:xfrm>
              <a:off x="1769323" y="2271273"/>
              <a:ext cx="1439545" cy="1439545"/>
            </a:xfrm>
            <a:custGeom>
              <a:avLst/>
              <a:gdLst/>
              <a:ahLst/>
              <a:cxnLst/>
              <a:rect l="l" t="t" r="r" b="b"/>
              <a:pathLst>
                <a:path w="1439545" h="1439545">
                  <a:moveTo>
                    <a:pt x="741771" y="0"/>
                  </a:moveTo>
                  <a:lnTo>
                    <a:pt x="697554" y="0"/>
                  </a:lnTo>
                  <a:lnTo>
                    <a:pt x="653403" y="2699"/>
                  </a:lnTo>
                  <a:lnTo>
                    <a:pt x="609454" y="8097"/>
                  </a:lnTo>
                  <a:lnTo>
                    <a:pt x="565840" y="16195"/>
                  </a:lnTo>
                  <a:lnTo>
                    <a:pt x="522695" y="26992"/>
                  </a:lnTo>
                  <a:lnTo>
                    <a:pt x="480155" y="40489"/>
                  </a:lnTo>
                  <a:lnTo>
                    <a:pt x="438352" y="56685"/>
                  </a:lnTo>
                  <a:lnTo>
                    <a:pt x="397421" y="75580"/>
                  </a:lnTo>
                  <a:lnTo>
                    <a:pt x="357497" y="97174"/>
                  </a:lnTo>
                  <a:lnTo>
                    <a:pt x="318713" y="121468"/>
                  </a:lnTo>
                  <a:lnTo>
                    <a:pt x="281204" y="148461"/>
                  </a:lnTo>
                  <a:lnTo>
                    <a:pt x="245103" y="178153"/>
                  </a:lnTo>
                  <a:lnTo>
                    <a:pt x="210546" y="210545"/>
                  </a:lnTo>
                  <a:lnTo>
                    <a:pt x="178154" y="245102"/>
                  </a:lnTo>
                  <a:lnTo>
                    <a:pt x="148461" y="281203"/>
                  </a:lnTo>
                  <a:lnTo>
                    <a:pt x="121468" y="318712"/>
                  </a:lnTo>
                  <a:lnTo>
                    <a:pt x="97175" y="357496"/>
                  </a:lnTo>
                  <a:lnTo>
                    <a:pt x="75580" y="397420"/>
                  </a:lnTo>
                  <a:lnTo>
                    <a:pt x="56685" y="438351"/>
                  </a:lnTo>
                  <a:lnTo>
                    <a:pt x="40489" y="480154"/>
                  </a:lnTo>
                  <a:lnTo>
                    <a:pt x="26993" y="522694"/>
                  </a:lnTo>
                  <a:lnTo>
                    <a:pt x="16195" y="565839"/>
                  </a:lnTo>
                  <a:lnTo>
                    <a:pt x="8097" y="609453"/>
                  </a:lnTo>
                  <a:lnTo>
                    <a:pt x="2699" y="653402"/>
                  </a:lnTo>
                  <a:lnTo>
                    <a:pt x="0" y="697553"/>
                  </a:lnTo>
                  <a:lnTo>
                    <a:pt x="0" y="741771"/>
                  </a:lnTo>
                  <a:lnTo>
                    <a:pt x="2699" y="785922"/>
                  </a:lnTo>
                  <a:lnTo>
                    <a:pt x="8097" y="829871"/>
                  </a:lnTo>
                  <a:lnTo>
                    <a:pt x="16195" y="873485"/>
                  </a:lnTo>
                  <a:lnTo>
                    <a:pt x="26993" y="916630"/>
                  </a:lnTo>
                  <a:lnTo>
                    <a:pt x="40489" y="959170"/>
                  </a:lnTo>
                  <a:lnTo>
                    <a:pt x="56685" y="1000973"/>
                  </a:lnTo>
                  <a:lnTo>
                    <a:pt x="75580" y="1041903"/>
                  </a:lnTo>
                  <a:lnTo>
                    <a:pt x="97175" y="1081828"/>
                  </a:lnTo>
                  <a:lnTo>
                    <a:pt x="121468" y="1120612"/>
                  </a:lnTo>
                  <a:lnTo>
                    <a:pt x="148461" y="1158121"/>
                  </a:lnTo>
                  <a:lnTo>
                    <a:pt x="178154" y="1194221"/>
                  </a:lnTo>
                  <a:lnTo>
                    <a:pt x="210546" y="1228779"/>
                  </a:lnTo>
                  <a:lnTo>
                    <a:pt x="245103" y="1261170"/>
                  </a:lnTo>
                  <a:lnTo>
                    <a:pt x="281204" y="1290863"/>
                  </a:lnTo>
                  <a:lnTo>
                    <a:pt x="318713" y="1317856"/>
                  </a:lnTo>
                  <a:lnTo>
                    <a:pt x="357497" y="1342150"/>
                  </a:lnTo>
                  <a:lnTo>
                    <a:pt x="397421" y="1363744"/>
                  </a:lnTo>
                  <a:lnTo>
                    <a:pt x="438352" y="1382639"/>
                  </a:lnTo>
                  <a:lnTo>
                    <a:pt x="480155" y="1398835"/>
                  </a:lnTo>
                  <a:lnTo>
                    <a:pt x="522695" y="1412332"/>
                  </a:lnTo>
                  <a:lnTo>
                    <a:pt x="565840" y="1423129"/>
                  </a:lnTo>
                  <a:lnTo>
                    <a:pt x="609454" y="1431227"/>
                  </a:lnTo>
                  <a:lnTo>
                    <a:pt x="653403" y="1436625"/>
                  </a:lnTo>
                  <a:lnTo>
                    <a:pt x="697554" y="1439325"/>
                  </a:lnTo>
                  <a:lnTo>
                    <a:pt x="741771" y="1439325"/>
                  </a:lnTo>
                  <a:lnTo>
                    <a:pt x="785922" y="1436625"/>
                  </a:lnTo>
                  <a:lnTo>
                    <a:pt x="829872" y="1431227"/>
                  </a:lnTo>
                  <a:lnTo>
                    <a:pt x="873486" y="1423129"/>
                  </a:lnTo>
                  <a:lnTo>
                    <a:pt x="916630" y="1412332"/>
                  </a:lnTo>
                  <a:lnTo>
                    <a:pt x="959171" y="1398835"/>
                  </a:lnTo>
                  <a:lnTo>
                    <a:pt x="1000973" y="1382639"/>
                  </a:lnTo>
                  <a:lnTo>
                    <a:pt x="1041904" y="1363744"/>
                  </a:lnTo>
                  <a:lnTo>
                    <a:pt x="1081828" y="1342150"/>
                  </a:lnTo>
                  <a:lnTo>
                    <a:pt x="1120612" y="1317856"/>
                  </a:lnTo>
                  <a:lnTo>
                    <a:pt x="1158121" y="1290863"/>
                  </a:lnTo>
                  <a:lnTo>
                    <a:pt x="1194222" y="1261170"/>
                  </a:lnTo>
                  <a:lnTo>
                    <a:pt x="1228780" y="1228779"/>
                  </a:lnTo>
                  <a:lnTo>
                    <a:pt x="1261171" y="1194221"/>
                  </a:lnTo>
                  <a:lnTo>
                    <a:pt x="1290864" y="1158121"/>
                  </a:lnTo>
                  <a:lnTo>
                    <a:pt x="1317857" y="1120612"/>
                  </a:lnTo>
                  <a:lnTo>
                    <a:pt x="1342150" y="1081828"/>
                  </a:lnTo>
                  <a:lnTo>
                    <a:pt x="1363745" y="1041903"/>
                  </a:lnTo>
                  <a:lnTo>
                    <a:pt x="1382640" y="1000973"/>
                  </a:lnTo>
                  <a:lnTo>
                    <a:pt x="1398836" y="959170"/>
                  </a:lnTo>
                  <a:lnTo>
                    <a:pt x="1412333" y="916630"/>
                  </a:lnTo>
                  <a:lnTo>
                    <a:pt x="1423130" y="873485"/>
                  </a:lnTo>
                  <a:lnTo>
                    <a:pt x="1431228" y="829871"/>
                  </a:lnTo>
                  <a:lnTo>
                    <a:pt x="1436626" y="785922"/>
                  </a:lnTo>
                  <a:lnTo>
                    <a:pt x="1439326" y="741771"/>
                  </a:lnTo>
                  <a:lnTo>
                    <a:pt x="1439326" y="697553"/>
                  </a:lnTo>
                  <a:lnTo>
                    <a:pt x="1436626" y="653402"/>
                  </a:lnTo>
                  <a:lnTo>
                    <a:pt x="1431228" y="609453"/>
                  </a:lnTo>
                  <a:lnTo>
                    <a:pt x="1423130" y="565839"/>
                  </a:lnTo>
                  <a:lnTo>
                    <a:pt x="1412333" y="522694"/>
                  </a:lnTo>
                  <a:lnTo>
                    <a:pt x="1398836" y="480154"/>
                  </a:lnTo>
                  <a:lnTo>
                    <a:pt x="1382640" y="438351"/>
                  </a:lnTo>
                  <a:lnTo>
                    <a:pt x="1363745" y="397420"/>
                  </a:lnTo>
                  <a:lnTo>
                    <a:pt x="1342150" y="357496"/>
                  </a:lnTo>
                  <a:lnTo>
                    <a:pt x="1317857" y="318712"/>
                  </a:lnTo>
                  <a:lnTo>
                    <a:pt x="1290864" y="281203"/>
                  </a:lnTo>
                  <a:lnTo>
                    <a:pt x="1261171" y="245102"/>
                  </a:lnTo>
                  <a:lnTo>
                    <a:pt x="1228780" y="210545"/>
                  </a:lnTo>
                  <a:lnTo>
                    <a:pt x="1194222" y="178153"/>
                  </a:lnTo>
                  <a:lnTo>
                    <a:pt x="1158121" y="148461"/>
                  </a:lnTo>
                  <a:lnTo>
                    <a:pt x="1120612" y="121468"/>
                  </a:lnTo>
                  <a:lnTo>
                    <a:pt x="1081828" y="97174"/>
                  </a:lnTo>
                  <a:lnTo>
                    <a:pt x="1041904" y="75580"/>
                  </a:lnTo>
                  <a:lnTo>
                    <a:pt x="1000973" y="56685"/>
                  </a:lnTo>
                  <a:lnTo>
                    <a:pt x="959171" y="40489"/>
                  </a:lnTo>
                  <a:lnTo>
                    <a:pt x="916630" y="26992"/>
                  </a:lnTo>
                  <a:lnTo>
                    <a:pt x="873486" y="16195"/>
                  </a:lnTo>
                  <a:lnTo>
                    <a:pt x="829872" y="8097"/>
                  </a:lnTo>
                  <a:lnTo>
                    <a:pt x="785922" y="2699"/>
                  </a:lnTo>
                  <a:lnTo>
                    <a:pt x="741771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 txBox="1"/>
            <p:nvPr/>
          </p:nvSpPr>
          <p:spPr>
            <a:xfrm>
              <a:off x="2044758" y="2422114"/>
              <a:ext cx="889000" cy="1122680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7200" dirty="0">
                  <a:solidFill>
                    <a:srgbClr val="FFFFFF"/>
                  </a:solidFill>
                  <a:latin typeface="Arial Black"/>
                  <a:cs typeface="Arial Black"/>
                </a:rPr>
                <a:t>M</a:t>
              </a:r>
              <a:endParaRPr sz="7200" dirty="0">
                <a:latin typeface="Arial Black"/>
                <a:cs typeface="Arial Black"/>
              </a:endParaRPr>
            </a:p>
          </p:txBody>
        </p:sp>
      </p:grpSp>
      <p:grpSp>
        <p:nvGrpSpPr>
          <p:cNvPr id="5" name="object 5"/>
          <p:cNvGrpSpPr/>
          <p:nvPr/>
        </p:nvGrpSpPr>
        <p:grpSpPr>
          <a:xfrm>
            <a:off x="2488317" y="733057"/>
            <a:ext cx="1397000" cy="1524000"/>
            <a:chOff x="2532348" y="845298"/>
            <a:chExt cx="1397000" cy="1524000"/>
          </a:xfrm>
        </p:grpSpPr>
        <p:sp>
          <p:nvSpPr>
            <p:cNvPr id="6" name="object 6"/>
            <p:cNvSpPr/>
            <p:nvPr/>
          </p:nvSpPr>
          <p:spPr>
            <a:xfrm>
              <a:off x="2532348" y="845298"/>
              <a:ext cx="1397000" cy="1524000"/>
            </a:xfrm>
            <a:custGeom>
              <a:avLst/>
              <a:gdLst/>
              <a:ahLst/>
              <a:cxnLst/>
              <a:rect l="l" t="t" r="r" b="b"/>
              <a:pathLst>
                <a:path w="1397000" h="1524000">
                  <a:moveTo>
                    <a:pt x="647216" y="1206500"/>
                  </a:moveTo>
                  <a:lnTo>
                    <a:pt x="583909" y="1206500"/>
                  </a:lnTo>
                  <a:lnTo>
                    <a:pt x="586965" y="1244600"/>
                  </a:lnTo>
                  <a:lnTo>
                    <a:pt x="588843" y="1295400"/>
                  </a:lnTo>
                  <a:lnTo>
                    <a:pt x="589468" y="1346200"/>
                  </a:lnTo>
                  <a:lnTo>
                    <a:pt x="588761" y="1384300"/>
                  </a:lnTo>
                  <a:lnTo>
                    <a:pt x="588210" y="1397000"/>
                  </a:lnTo>
                  <a:lnTo>
                    <a:pt x="590111" y="1397000"/>
                  </a:lnTo>
                  <a:lnTo>
                    <a:pt x="591903" y="1409700"/>
                  </a:lnTo>
                  <a:lnTo>
                    <a:pt x="597379" y="1409700"/>
                  </a:lnTo>
                  <a:lnTo>
                    <a:pt x="598297" y="1435100"/>
                  </a:lnTo>
                  <a:lnTo>
                    <a:pt x="597892" y="1473200"/>
                  </a:lnTo>
                  <a:lnTo>
                    <a:pt x="596041" y="1524000"/>
                  </a:lnTo>
                  <a:lnTo>
                    <a:pt x="597981" y="1511300"/>
                  </a:lnTo>
                  <a:lnTo>
                    <a:pt x="601908" y="1473200"/>
                  </a:lnTo>
                  <a:lnTo>
                    <a:pt x="607366" y="1409700"/>
                  </a:lnTo>
                  <a:lnTo>
                    <a:pt x="613902" y="1358900"/>
                  </a:lnTo>
                  <a:lnTo>
                    <a:pt x="621062" y="1295400"/>
                  </a:lnTo>
                  <a:lnTo>
                    <a:pt x="626447" y="1257300"/>
                  </a:lnTo>
                  <a:lnTo>
                    <a:pt x="643101" y="1219200"/>
                  </a:lnTo>
                  <a:lnTo>
                    <a:pt x="645670" y="1219200"/>
                  </a:lnTo>
                  <a:lnTo>
                    <a:pt x="647216" y="1206500"/>
                  </a:lnTo>
                  <a:close/>
                </a:path>
                <a:path w="1397000" h="1524000">
                  <a:moveTo>
                    <a:pt x="715161" y="1143000"/>
                  </a:moveTo>
                  <a:lnTo>
                    <a:pt x="548007" y="1143000"/>
                  </a:lnTo>
                  <a:lnTo>
                    <a:pt x="549799" y="1155700"/>
                  </a:lnTo>
                  <a:lnTo>
                    <a:pt x="554666" y="1168400"/>
                  </a:lnTo>
                  <a:lnTo>
                    <a:pt x="558316" y="1193800"/>
                  </a:lnTo>
                  <a:lnTo>
                    <a:pt x="562214" y="1193800"/>
                  </a:lnTo>
                  <a:lnTo>
                    <a:pt x="567821" y="1206500"/>
                  </a:lnTo>
                  <a:lnTo>
                    <a:pt x="650008" y="1206500"/>
                  </a:lnTo>
                  <a:lnTo>
                    <a:pt x="648013" y="1219200"/>
                  </a:lnTo>
                  <a:lnTo>
                    <a:pt x="652593" y="1219200"/>
                  </a:lnTo>
                  <a:lnTo>
                    <a:pt x="657698" y="1231900"/>
                  </a:lnTo>
                  <a:lnTo>
                    <a:pt x="658660" y="1231900"/>
                  </a:lnTo>
                  <a:lnTo>
                    <a:pt x="658574" y="1244600"/>
                  </a:lnTo>
                  <a:lnTo>
                    <a:pt x="668925" y="1257300"/>
                  </a:lnTo>
                  <a:lnTo>
                    <a:pt x="671379" y="1282700"/>
                  </a:lnTo>
                  <a:lnTo>
                    <a:pt x="670778" y="1308100"/>
                  </a:lnTo>
                  <a:lnTo>
                    <a:pt x="669998" y="1333500"/>
                  </a:lnTo>
                  <a:lnTo>
                    <a:pt x="672363" y="1308100"/>
                  </a:lnTo>
                  <a:lnTo>
                    <a:pt x="677769" y="1282700"/>
                  </a:lnTo>
                  <a:lnTo>
                    <a:pt x="684422" y="1231900"/>
                  </a:lnTo>
                  <a:lnTo>
                    <a:pt x="690528" y="1193800"/>
                  </a:lnTo>
                  <a:lnTo>
                    <a:pt x="696180" y="1168400"/>
                  </a:lnTo>
                  <a:lnTo>
                    <a:pt x="702902" y="1155700"/>
                  </a:lnTo>
                  <a:lnTo>
                    <a:pt x="712048" y="1155700"/>
                  </a:lnTo>
                  <a:lnTo>
                    <a:pt x="715161" y="1143000"/>
                  </a:lnTo>
                  <a:close/>
                </a:path>
                <a:path w="1397000" h="1524000">
                  <a:moveTo>
                    <a:pt x="414682" y="1079500"/>
                  </a:moveTo>
                  <a:lnTo>
                    <a:pt x="357954" y="1079500"/>
                  </a:lnTo>
                  <a:lnTo>
                    <a:pt x="357452" y="1092200"/>
                  </a:lnTo>
                  <a:lnTo>
                    <a:pt x="348891" y="1104900"/>
                  </a:lnTo>
                  <a:lnTo>
                    <a:pt x="341146" y="1117600"/>
                  </a:lnTo>
                  <a:lnTo>
                    <a:pt x="335032" y="1117600"/>
                  </a:lnTo>
                  <a:lnTo>
                    <a:pt x="331364" y="1130300"/>
                  </a:lnTo>
                  <a:lnTo>
                    <a:pt x="326443" y="1143000"/>
                  </a:lnTo>
                  <a:lnTo>
                    <a:pt x="312125" y="1168400"/>
                  </a:lnTo>
                  <a:lnTo>
                    <a:pt x="279802" y="1219200"/>
                  </a:lnTo>
                  <a:lnTo>
                    <a:pt x="220871" y="1308100"/>
                  </a:lnTo>
                  <a:lnTo>
                    <a:pt x="248397" y="1270000"/>
                  </a:lnTo>
                  <a:lnTo>
                    <a:pt x="285247" y="1231900"/>
                  </a:lnTo>
                  <a:lnTo>
                    <a:pt x="368387" y="1130300"/>
                  </a:lnTo>
                  <a:lnTo>
                    <a:pt x="405411" y="1092200"/>
                  </a:lnTo>
                  <a:lnTo>
                    <a:pt x="414682" y="1079500"/>
                  </a:lnTo>
                  <a:close/>
                </a:path>
                <a:path w="1397000" h="1524000">
                  <a:moveTo>
                    <a:pt x="864440" y="1054100"/>
                  </a:moveTo>
                  <a:lnTo>
                    <a:pt x="786795" y="1054100"/>
                  </a:lnTo>
                  <a:lnTo>
                    <a:pt x="803021" y="1066800"/>
                  </a:lnTo>
                  <a:lnTo>
                    <a:pt x="820595" y="1079500"/>
                  </a:lnTo>
                  <a:lnTo>
                    <a:pt x="839076" y="1104900"/>
                  </a:lnTo>
                  <a:lnTo>
                    <a:pt x="841731" y="1117600"/>
                  </a:lnTo>
                  <a:lnTo>
                    <a:pt x="842536" y="1117600"/>
                  </a:lnTo>
                  <a:lnTo>
                    <a:pt x="837293" y="1130300"/>
                  </a:lnTo>
                  <a:lnTo>
                    <a:pt x="821802" y="1143000"/>
                  </a:lnTo>
                  <a:lnTo>
                    <a:pt x="858983" y="1143000"/>
                  </a:lnTo>
                  <a:lnTo>
                    <a:pt x="875994" y="1181100"/>
                  </a:lnTo>
                  <a:lnTo>
                    <a:pt x="892723" y="1206500"/>
                  </a:lnTo>
                  <a:lnTo>
                    <a:pt x="908802" y="1244600"/>
                  </a:lnTo>
                  <a:lnTo>
                    <a:pt x="923865" y="1270000"/>
                  </a:lnTo>
                  <a:lnTo>
                    <a:pt x="895443" y="1206500"/>
                  </a:lnTo>
                  <a:lnTo>
                    <a:pt x="911853" y="1206500"/>
                  </a:lnTo>
                  <a:lnTo>
                    <a:pt x="899733" y="1193800"/>
                  </a:lnTo>
                  <a:lnTo>
                    <a:pt x="891715" y="1193800"/>
                  </a:lnTo>
                  <a:lnTo>
                    <a:pt x="887087" y="1181100"/>
                  </a:lnTo>
                  <a:lnTo>
                    <a:pt x="885142" y="1181100"/>
                  </a:lnTo>
                  <a:lnTo>
                    <a:pt x="866801" y="1130300"/>
                  </a:lnTo>
                  <a:lnTo>
                    <a:pt x="858261" y="1104900"/>
                  </a:lnTo>
                  <a:lnTo>
                    <a:pt x="859006" y="1079500"/>
                  </a:lnTo>
                  <a:lnTo>
                    <a:pt x="868519" y="1066800"/>
                  </a:lnTo>
                  <a:lnTo>
                    <a:pt x="869375" y="1066800"/>
                  </a:lnTo>
                  <a:lnTo>
                    <a:pt x="864440" y="1054100"/>
                  </a:lnTo>
                  <a:close/>
                </a:path>
                <a:path w="1397000" h="1524000">
                  <a:moveTo>
                    <a:pt x="767429" y="1054100"/>
                  </a:moveTo>
                  <a:lnTo>
                    <a:pt x="454609" y="1054100"/>
                  </a:lnTo>
                  <a:lnTo>
                    <a:pt x="458307" y="1066800"/>
                  </a:lnTo>
                  <a:lnTo>
                    <a:pt x="465672" y="1079500"/>
                  </a:lnTo>
                  <a:lnTo>
                    <a:pt x="484083" y="1092200"/>
                  </a:lnTo>
                  <a:lnTo>
                    <a:pt x="506523" y="1104900"/>
                  </a:lnTo>
                  <a:lnTo>
                    <a:pt x="517462" y="1130300"/>
                  </a:lnTo>
                  <a:lnTo>
                    <a:pt x="522318" y="1155700"/>
                  </a:lnTo>
                  <a:lnTo>
                    <a:pt x="526510" y="1206500"/>
                  </a:lnTo>
                  <a:lnTo>
                    <a:pt x="527539" y="1219200"/>
                  </a:lnTo>
                  <a:lnTo>
                    <a:pt x="528665" y="1231900"/>
                  </a:lnTo>
                  <a:lnTo>
                    <a:pt x="530218" y="1231900"/>
                  </a:lnTo>
                  <a:lnTo>
                    <a:pt x="531070" y="1206500"/>
                  </a:lnTo>
                  <a:lnTo>
                    <a:pt x="531644" y="1168400"/>
                  </a:lnTo>
                  <a:lnTo>
                    <a:pt x="531477" y="1143000"/>
                  </a:lnTo>
                  <a:lnTo>
                    <a:pt x="531132" y="1130300"/>
                  </a:lnTo>
                  <a:lnTo>
                    <a:pt x="718274" y="1130300"/>
                  </a:lnTo>
                  <a:lnTo>
                    <a:pt x="721386" y="1117600"/>
                  </a:lnTo>
                  <a:lnTo>
                    <a:pt x="731317" y="1092200"/>
                  </a:lnTo>
                  <a:lnTo>
                    <a:pt x="741698" y="1079500"/>
                  </a:lnTo>
                  <a:lnTo>
                    <a:pt x="752387" y="1066800"/>
                  </a:lnTo>
                  <a:lnTo>
                    <a:pt x="766142" y="1066800"/>
                  </a:lnTo>
                  <a:lnTo>
                    <a:pt x="767429" y="1054100"/>
                  </a:lnTo>
                  <a:close/>
                </a:path>
                <a:path w="1397000" h="1524000">
                  <a:moveTo>
                    <a:pt x="718274" y="1130300"/>
                  </a:moveTo>
                  <a:lnTo>
                    <a:pt x="533252" y="1130300"/>
                  </a:lnTo>
                  <a:lnTo>
                    <a:pt x="536531" y="1143000"/>
                  </a:lnTo>
                  <a:lnTo>
                    <a:pt x="539738" y="1155700"/>
                  </a:lnTo>
                  <a:lnTo>
                    <a:pt x="543007" y="1168400"/>
                  </a:lnTo>
                  <a:lnTo>
                    <a:pt x="546477" y="1181100"/>
                  </a:lnTo>
                  <a:lnTo>
                    <a:pt x="543788" y="1168400"/>
                  </a:lnTo>
                  <a:lnTo>
                    <a:pt x="542908" y="1155700"/>
                  </a:lnTo>
                  <a:lnTo>
                    <a:pt x="546002" y="1155700"/>
                  </a:lnTo>
                  <a:lnTo>
                    <a:pt x="548007" y="1143000"/>
                  </a:lnTo>
                  <a:lnTo>
                    <a:pt x="715161" y="1143000"/>
                  </a:lnTo>
                  <a:lnTo>
                    <a:pt x="718274" y="1130300"/>
                  </a:lnTo>
                  <a:close/>
                </a:path>
                <a:path w="1397000" h="1524000">
                  <a:moveTo>
                    <a:pt x="868967" y="990600"/>
                  </a:moveTo>
                  <a:lnTo>
                    <a:pt x="360947" y="990600"/>
                  </a:lnTo>
                  <a:lnTo>
                    <a:pt x="366335" y="1003300"/>
                  </a:lnTo>
                  <a:lnTo>
                    <a:pt x="363480" y="1016000"/>
                  </a:lnTo>
                  <a:lnTo>
                    <a:pt x="354622" y="1041400"/>
                  </a:lnTo>
                  <a:lnTo>
                    <a:pt x="340837" y="1079500"/>
                  </a:lnTo>
                  <a:lnTo>
                    <a:pt x="347182" y="1092200"/>
                  </a:lnTo>
                  <a:lnTo>
                    <a:pt x="357954" y="1079500"/>
                  </a:lnTo>
                  <a:lnTo>
                    <a:pt x="414682" y="1079500"/>
                  </a:lnTo>
                  <a:lnTo>
                    <a:pt x="433225" y="1054100"/>
                  </a:lnTo>
                  <a:lnTo>
                    <a:pt x="864440" y="1054100"/>
                  </a:lnTo>
                  <a:lnTo>
                    <a:pt x="859506" y="1041400"/>
                  </a:lnTo>
                  <a:lnTo>
                    <a:pt x="853151" y="1028700"/>
                  </a:lnTo>
                  <a:lnTo>
                    <a:pt x="864547" y="1003300"/>
                  </a:lnTo>
                  <a:lnTo>
                    <a:pt x="868967" y="990600"/>
                  </a:lnTo>
                  <a:close/>
                </a:path>
                <a:path w="1397000" h="1524000">
                  <a:moveTo>
                    <a:pt x="892530" y="952500"/>
                  </a:moveTo>
                  <a:lnTo>
                    <a:pt x="323261" y="952500"/>
                  </a:lnTo>
                  <a:lnTo>
                    <a:pt x="325851" y="965200"/>
                  </a:lnTo>
                  <a:lnTo>
                    <a:pt x="329026" y="977900"/>
                  </a:lnTo>
                  <a:lnTo>
                    <a:pt x="351127" y="977900"/>
                  </a:lnTo>
                  <a:lnTo>
                    <a:pt x="345080" y="990600"/>
                  </a:lnTo>
                  <a:lnTo>
                    <a:pt x="875494" y="990600"/>
                  </a:lnTo>
                  <a:lnTo>
                    <a:pt x="887327" y="1003300"/>
                  </a:lnTo>
                  <a:lnTo>
                    <a:pt x="907667" y="1028700"/>
                  </a:lnTo>
                  <a:lnTo>
                    <a:pt x="890867" y="990600"/>
                  </a:lnTo>
                  <a:lnTo>
                    <a:pt x="885594" y="977900"/>
                  </a:lnTo>
                  <a:lnTo>
                    <a:pt x="887573" y="965200"/>
                  </a:lnTo>
                  <a:lnTo>
                    <a:pt x="892530" y="952500"/>
                  </a:lnTo>
                  <a:close/>
                </a:path>
                <a:path w="1397000" h="1524000">
                  <a:moveTo>
                    <a:pt x="929444" y="901700"/>
                  </a:moveTo>
                  <a:lnTo>
                    <a:pt x="206288" y="901700"/>
                  </a:lnTo>
                  <a:lnTo>
                    <a:pt x="213896" y="914400"/>
                  </a:lnTo>
                  <a:lnTo>
                    <a:pt x="221068" y="914400"/>
                  </a:lnTo>
                  <a:lnTo>
                    <a:pt x="229299" y="927100"/>
                  </a:lnTo>
                  <a:lnTo>
                    <a:pt x="312408" y="927100"/>
                  </a:lnTo>
                  <a:lnTo>
                    <a:pt x="317129" y="939800"/>
                  </a:lnTo>
                  <a:lnTo>
                    <a:pt x="321594" y="952500"/>
                  </a:lnTo>
                  <a:lnTo>
                    <a:pt x="902192" y="952500"/>
                  </a:lnTo>
                  <a:lnTo>
                    <a:pt x="912501" y="939800"/>
                  </a:lnTo>
                  <a:lnTo>
                    <a:pt x="922054" y="927100"/>
                  </a:lnTo>
                  <a:lnTo>
                    <a:pt x="929444" y="901700"/>
                  </a:lnTo>
                  <a:close/>
                </a:path>
                <a:path w="1397000" h="1524000">
                  <a:moveTo>
                    <a:pt x="986805" y="863600"/>
                  </a:moveTo>
                  <a:lnTo>
                    <a:pt x="180592" y="863600"/>
                  </a:lnTo>
                  <a:lnTo>
                    <a:pt x="169677" y="876300"/>
                  </a:lnTo>
                  <a:lnTo>
                    <a:pt x="134083" y="889000"/>
                  </a:lnTo>
                  <a:lnTo>
                    <a:pt x="76596" y="914400"/>
                  </a:lnTo>
                  <a:lnTo>
                    <a:pt x="0" y="939800"/>
                  </a:lnTo>
                  <a:lnTo>
                    <a:pt x="65262" y="927100"/>
                  </a:lnTo>
                  <a:lnTo>
                    <a:pt x="101966" y="914400"/>
                  </a:lnTo>
                  <a:lnTo>
                    <a:pt x="171831" y="914400"/>
                  </a:lnTo>
                  <a:lnTo>
                    <a:pt x="190685" y="901700"/>
                  </a:lnTo>
                  <a:lnTo>
                    <a:pt x="929444" y="901700"/>
                  </a:lnTo>
                  <a:lnTo>
                    <a:pt x="931937" y="889000"/>
                  </a:lnTo>
                  <a:lnTo>
                    <a:pt x="938220" y="889000"/>
                  </a:lnTo>
                  <a:lnTo>
                    <a:pt x="952250" y="876300"/>
                  </a:lnTo>
                  <a:lnTo>
                    <a:pt x="977984" y="876300"/>
                  </a:lnTo>
                  <a:lnTo>
                    <a:pt x="986805" y="863600"/>
                  </a:lnTo>
                  <a:close/>
                </a:path>
                <a:path w="1397000" h="1524000">
                  <a:moveTo>
                    <a:pt x="308089" y="927100"/>
                  </a:moveTo>
                  <a:lnTo>
                    <a:pt x="254018" y="927100"/>
                  </a:lnTo>
                  <a:lnTo>
                    <a:pt x="256812" y="939800"/>
                  </a:lnTo>
                  <a:lnTo>
                    <a:pt x="274283" y="939800"/>
                  </a:lnTo>
                  <a:lnTo>
                    <a:pt x="308089" y="927100"/>
                  </a:lnTo>
                  <a:close/>
                </a:path>
                <a:path w="1397000" h="1524000">
                  <a:moveTo>
                    <a:pt x="158313" y="914400"/>
                  </a:moveTo>
                  <a:lnTo>
                    <a:pt x="119898" y="914400"/>
                  </a:lnTo>
                  <a:lnTo>
                    <a:pt x="128842" y="927100"/>
                  </a:lnTo>
                  <a:lnTo>
                    <a:pt x="150334" y="927100"/>
                  </a:lnTo>
                  <a:lnTo>
                    <a:pt x="158313" y="914400"/>
                  </a:lnTo>
                  <a:close/>
                </a:path>
                <a:path w="1397000" h="1524000">
                  <a:moveTo>
                    <a:pt x="1030010" y="736600"/>
                  </a:moveTo>
                  <a:lnTo>
                    <a:pt x="262407" y="736600"/>
                  </a:lnTo>
                  <a:lnTo>
                    <a:pt x="267915" y="749300"/>
                  </a:lnTo>
                  <a:lnTo>
                    <a:pt x="276497" y="762000"/>
                  </a:lnTo>
                  <a:lnTo>
                    <a:pt x="270775" y="787400"/>
                  </a:lnTo>
                  <a:lnTo>
                    <a:pt x="256884" y="800100"/>
                  </a:lnTo>
                  <a:lnTo>
                    <a:pt x="240959" y="812800"/>
                  </a:lnTo>
                  <a:lnTo>
                    <a:pt x="221009" y="825500"/>
                  </a:lnTo>
                  <a:lnTo>
                    <a:pt x="153692" y="850900"/>
                  </a:lnTo>
                  <a:lnTo>
                    <a:pt x="131357" y="863600"/>
                  </a:lnTo>
                  <a:lnTo>
                    <a:pt x="1026175" y="863600"/>
                  </a:lnTo>
                  <a:lnTo>
                    <a:pt x="1042253" y="876300"/>
                  </a:lnTo>
                  <a:lnTo>
                    <a:pt x="1066998" y="889000"/>
                  </a:lnTo>
                  <a:lnTo>
                    <a:pt x="1049065" y="863600"/>
                  </a:lnTo>
                  <a:lnTo>
                    <a:pt x="1043421" y="850900"/>
                  </a:lnTo>
                  <a:lnTo>
                    <a:pt x="1067401" y="850900"/>
                  </a:lnTo>
                  <a:lnTo>
                    <a:pt x="1075331" y="838200"/>
                  </a:lnTo>
                  <a:lnTo>
                    <a:pt x="1094711" y="838200"/>
                  </a:lnTo>
                  <a:lnTo>
                    <a:pt x="1098009" y="825500"/>
                  </a:lnTo>
                  <a:lnTo>
                    <a:pt x="1125333" y="825500"/>
                  </a:lnTo>
                  <a:lnTo>
                    <a:pt x="1158789" y="814179"/>
                  </a:lnTo>
                  <a:lnTo>
                    <a:pt x="1150852" y="812800"/>
                  </a:lnTo>
                  <a:lnTo>
                    <a:pt x="1106091" y="800100"/>
                  </a:lnTo>
                  <a:lnTo>
                    <a:pt x="1081997" y="787400"/>
                  </a:lnTo>
                  <a:lnTo>
                    <a:pt x="1070915" y="774700"/>
                  </a:lnTo>
                  <a:lnTo>
                    <a:pt x="1072763" y="774700"/>
                  </a:lnTo>
                  <a:lnTo>
                    <a:pt x="1083005" y="762000"/>
                  </a:lnTo>
                  <a:lnTo>
                    <a:pt x="1052944" y="762000"/>
                  </a:lnTo>
                  <a:lnTo>
                    <a:pt x="1048002" y="749300"/>
                  </a:lnTo>
                  <a:lnTo>
                    <a:pt x="1035333" y="749300"/>
                  </a:lnTo>
                  <a:lnTo>
                    <a:pt x="1030010" y="736600"/>
                  </a:lnTo>
                  <a:close/>
                </a:path>
                <a:path w="1397000" h="1524000">
                  <a:moveTo>
                    <a:pt x="1162864" y="812800"/>
                  </a:moveTo>
                  <a:lnTo>
                    <a:pt x="1158789" y="814179"/>
                  </a:lnTo>
                  <a:lnTo>
                    <a:pt x="1223933" y="825500"/>
                  </a:lnTo>
                  <a:lnTo>
                    <a:pt x="1162864" y="812800"/>
                  </a:lnTo>
                  <a:close/>
                </a:path>
                <a:path w="1397000" h="1524000">
                  <a:moveTo>
                    <a:pt x="1103828" y="749300"/>
                  </a:moveTo>
                  <a:lnTo>
                    <a:pt x="1078734" y="762000"/>
                  </a:lnTo>
                  <a:lnTo>
                    <a:pt x="1083005" y="762000"/>
                  </a:lnTo>
                  <a:lnTo>
                    <a:pt x="1103828" y="749300"/>
                  </a:lnTo>
                  <a:close/>
                </a:path>
                <a:path w="1397000" h="1524000">
                  <a:moveTo>
                    <a:pt x="1007438" y="723900"/>
                  </a:moveTo>
                  <a:lnTo>
                    <a:pt x="247835" y="723900"/>
                  </a:lnTo>
                  <a:lnTo>
                    <a:pt x="255121" y="736600"/>
                  </a:lnTo>
                  <a:lnTo>
                    <a:pt x="1007335" y="736600"/>
                  </a:lnTo>
                  <a:lnTo>
                    <a:pt x="1007438" y="723900"/>
                  </a:lnTo>
                  <a:close/>
                </a:path>
                <a:path w="1397000" h="1524000">
                  <a:moveTo>
                    <a:pt x="1009157" y="711200"/>
                  </a:moveTo>
                  <a:lnTo>
                    <a:pt x="223979" y="711200"/>
                  </a:lnTo>
                  <a:lnTo>
                    <a:pt x="232737" y="723900"/>
                  </a:lnTo>
                  <a:lnTo>
                    <a:pt x="1007772" y="723900"/>
                  </a:lnTo>
                  <a:lnTo>
                    <a:pt x="1009157" y="711200"/>
                  </a:lnTo>
                  <a:close/>
                </a:path>
                <a:path w="1397000" h="1524000">
                  <a:moveTo>
                    <a:pt x="185357" y="698500"/>
                  </a:moveTo>
                  <a:lnTo>
                    <a:pt x="210154" y="711200"/>
                  </a:lnTo>
                  <a:lnTo>
                    <a:pt x="221265" y="711200"/>
                  </a:lnTo>
                  <a:lnTo>
                    <a:pt x="185357" y="698500"/>
                  </a:lnTo>
                  <a:close/>
                </a:path>
                <a:path w="1397000" h="1524000">
                  <a:moveTo>
                    <a:pt x="1015616" y="698500"/>
                  </a:moveTo>
                  <a:lnTo>
                    <a:pt x="278150" y="698500"/>
                  </a:lnTo>
                  <a:lnTo>
                    <a:pt x="277150" y="711200"/>
                  </a:lnTo>
                  <a:lnTo>
                    <a:pt x="1011528" y="711200"/>
                  </a:lnTo>
                  <a:lnTo>
                    <a:pt x="1015616" y="698500"/>
                  </a:lnTo>
                  <a:close/>
                </a:path>
                <a:path w="1397000" h="1524000">
                  <a:moveTo>
                    <a:pt x="1034646" y="685800"/>
                  </a:moveTo>
                  <a:lnTo>
                    <a:pt x="273978" y="685800"/>
                  </a:lnTo>
                  <a:lnTo>
                    <a:pt x="277214" y="698500"/>
                  </a:lnTo>
                  <a:lnTo>
                    <a:pt x="1021483" y="698500"/>
                  </a:lnTo>
                  <a:lnTo>
                    <a:pt x="1034646" y="685800"/>
                  </a:lnTo>
                  <a:close/>
                </a:path>
                <a:path w="1397000" h="1524000">
                  <a:moveTo>
                    <a:pt x="1077452" y="660400"/>
                  </a:moveTo>
                  <a:lnTo>
                    <a:pt x="243857" y="660400"/>
                  </a:lnTo>
                  <a:lnTo>
                    <a:pt x="262943" y="673100"/>
                  </a:lnTo>
                  <a:lnTo>
                    <a:pt x="268942" y="685800"/>
                  </a:lnTo>
                  <a:lnTo>
                    <a:pt x="1045769" y="685800"/>
                  </a:lnTo>
                  <a:lnTo>
                    <a:pt x="1055240" y="673100"/>
                  </a:lnTo>
                  <a:lnTo>
                    <a:pt x="1063444" y="673100"/>
                  </a:lnTo>
                  <a:lnTo>
                    <a:pt x="1077452" y="660400"/>
                  </a:lnTo>
                  <a:close/>
                </a:path>
                <a:path w="1397000" h="1524000">
                  <a:moveTo>
                    <a:pt x="2868" y="546100"/>
                  </a:moveTo>
                  <a:lnTo>
                    <a:pt x="34780" y="558800"/>
                  </a:lnTo>
                  <a:lnTo>
                    <a:pt x="92044" y="571500"/>
                  </a:lnTo>
                  <a:lnTo>
                    <a:pt x="156911" y="596900"/>
                  </a:lnTo>
                  <a:lnTo>
                    <a:pt x="211631" y="609600"/>
                  </a:lnTo>
                  <a:lnTo>
                    <a:pt x="248204" y="622300"/>
                  </a:lnTo>
                  <a:lnTo>
                    <a:pt x="260684" y="635000"/>
                  </a:lnTo>
                  <a:lnTo>
                    <a:pt x="259534" y="647700"/>
                  </a:lnTo>
                  <a:lnTo>
                    <a:pt x="255216" y="660400"/>
                  </a:lnTo>
                  <a:lnTo>
                    <a:pt x="1085777" y="660400"/>
                  </a:lnTo>
                  <a:lnTo>
                    <a:pt x="1098895" y="647700"/>
                  </a:lnTo>
                  <a:lnTo>
                    <a:pt x="1127282" y="635000"/>
                  </a:lnTo>
                  <a:lnTo>
                    <a:pt x="1079936" y="635000"/>
                  </a:lnTo>
                  <a:lnTo>
                    <a:pt x="1081448" y="622300"/>
                  </a:lnTo>
                  <a:lnTo>
                    <a:pt x="1094931" y="609600"/>
                  </a:lnTo>
                  <a:lnTo>
                    <a:pt x="1125747" y="584200"/>
                  </a:lnTo>
                  <a:lnTo>
                    <a:pt x="159351" y="584200"/>
                  </a:lnTo>
                  <a:lnTo>
                    <a:pt x="107899" y="571500"/>
                  </a:lnTo>
                  <a:lnTo>
                    <a:pt x="49472" y="558800"/>
                  </a:lnTo>
                  <a:lnTo>
                    <a:pt x="2868" y="546100"/>
                  </a:lnTo>
                  <a:close/>
                </a:path>
                <a:path w="1397000" h="1524000">
                  <a:moveTo>
                    <a:pt x="1184872" y="558800"/>
                  </a:moveTo>
                  <a:lnTo>
                    <a:pt x="217923" y="558800"/>
                  </a:lnTo>
                  <a:lnTo>
                    <a:pt x="227119" y="571500"/>
                  </a:lnTo>
                  <a:lnTo>
                    <a:pt x="214942" y="571500"/>
                  </a:lnTo>
                  <a:lnTo>
                    <a:pt x="211931" y="584200"/>
                  </a:lnTo>
                  <a:lnTo>
                    <a:pt x="1125747" y="584200"/>
                  </a:lnTo>
                  <a:lnTo>
                    <a:pt x="1179255" y="571500"/>
                  </a:lnTo>
                  <a:lnTo>
                    <a:pt x="1184872" y="558800"/>
                  </a:lnTo>
                  <a:close/>
                </a:path>
                <a:path w="1397000" h="1524000">
                  <a:moveTo>
                    <a:pt x="1210135" y="558800"/>
                  </a:moveTo>
                  <a:lnTo>
                    <a:pt x="1193211" y="558800"/>
                  </a:lnTo>
                  <a:lnTo>
                    <a:pt x="1203816" y="571500"/>
                  </a:lnTo>
                  <a:lnTo>
                    <a:pt x="1216229" y="584200"/>
                  </a:lnTo>
                  <a:lnTo>
                    <a:pt x="1210135" y="558800"/>
                  </a:lnTo>
                  <a:close/>
                </a:path>
                <a:path w="1397000" h="1524000">
                  <a:moveTo>
                    <a:pt x="195827" y="546100"/>
                  </a:moveTo>
                  <a:lnTo>
                    <a:pt x="205546" y="558800"/>
                  </a:lnTo>
                  <a:lnTo>
                    <a:pt x="210458" y="558800"/>
                  </a:lnTo>
                  <a:lnTo>
                    <a:pt x="195827" y="546100"/>
                  </a:lnTo>
                  <a:close/>
                </a:path>
                <a:path w="1397000" h="1524000">
                  <a:moveTo>
                    <a:pt x="1217895" y="546100"/>
                  </a:moveTo>
                  <a:lnTo>
                    <a:pt x="217654" y="546100"/>
                  </a:lnTo>
                  <a:lnTo>
                    <a:pt x="212689" y="558800"/>
                  </a:lnTo>
                  <a:lnTo>
                    <a:pt x="1211961" y="558800"/>
                  </a:lnTo>
                  <a:lnTo>
                    <a:pt x="1217895" y="546100"/>
                  </a:lnTo>
                  <a:close/>
                </a:path>
                <a:path w="1397000" h="1524000">
                  <a:moveTo>
                    <a:pt x="245353" y="533400"/>
                  </a:moveTo>
                  <a:lnTo>
                    <a:pt x="226718" y="533400"/>
                  </a:lnTo>
                  <a:lnTo>
                    <a:pt x="222616" y="546100"/>
                  </a:lnTo>
                  <a:lnTo>
                    <a:pt x="290729" y="546100"/>
                  </a:lnTo>
                  <a:lnTo>
                    <a:pt x="245353" y="533400"/>
                  </a:lnTo>
                  <a:close/>
                </a:path>
                <a:path w="1397000" h="1524000">
                  <a:moveTo>
                    <a:pt x="439803" y="177800"/>
                  </a:moveTo>
                  <a:lnTo>
                    <a:pt x="444713" y="203200"/>
                  </a:lnTo>
                  <a:lnTo>
                    <a:pt x="455601" y="266700"/>
                  </a:lnTo>
                  <a:lnTo>
                    <a:pt x="468214" y="342900"/>
                  </a:lnTo>
                  <a:lnTo>
                    <a:pt x="478300" y="393700"/>
                  </a:lnTo>
                  <a:lnTo>
                    <a:pt x="479777" y="406400"/>
                  </a:lnTo>
                  <a:lnTo>
                    <a:pt x="478057" y="419100"/>
                  </a:lnTo>
                  <a:lnTo>
                    <a:pt x="473005" y="431800"/>
                  </a:lnTo>
                  <a:lnTo>
                    <a:pt x="431545" y="431800"/>
                  </a:lnTo>
                  <a:lnTo>
                    <a:pt x="426094" y="444500"/>
                  </a:lnTo>
                  <a:lnTo>
                    <a:pt x="425639" y="457200"/>
                  </a:lnTo>
                  <a:lnTo>
                    <a:pt x="424659" y="469900"/>
                  </a:lnTo>
                  <a:lnTo>
                    <a:pt x="417633" y="482600"/>
                  </a:lnTo>
                  <a:lnTo>
                    <a:pt x="401114" y="482600"/>
                  </a:lnTo>
                  <a:lnTo>
                    <a:pt x="398999" y="495300"/>
                  </a:lnTo>
                  <a:lnTo>
                    <a:pt x="396774" y="508000"/>
                  </a:lnTo>
                  <a:lnTo>
                    <a:pt x="360810" y="508000"/>
                  </a:lnTo>
                  <a:lnTo>
                    <a:pt x="355245" y="520700"/>
                  </a:lnTo>
                  <a:lnTo>
                    <a:pt x="347664" y="520700"/>
                  </a:lnTo>
                  <a:lnTo>
                    <a:pt x="346217" y="533400"/>
                  </a:lnTo>
                  <a:lnTo>
                    <a:pt x="344749" y="533400"/>
                  </a:lnTo>
                  <a:lnTo>
                    <a:pt x="349129" y="546100"/>
                  </a:lnTo>
                  <a:lnTo>
                    <a:pt x="1008241" y="546100"/>
                  </a:lnTo>
                  <a:lnTo>
                    <a:pt x="965777" y="533400"/>
                  </a:lnTo>
                  <a:lnTo>
                    <a:pt x="927952" y="495300"/>
                  </a:lnTo>
                  <a:lnTo>
                    <a:pt x="912366" y="495300"/>
                  </a:lnTo>
                  <a:lnTo>
                    <a:pt x="910967" y="482600"/>
                  </a:lnTo>
                  <a:lnTo>
                    <a:pt x="918717" y="469900"/>
                  </a:lnTo>
                  <a:lnTo>
                    <a:pt x="927041" y="457200"/>
                  </a:lnTo>
                  <a:lnTo>
                    <a:pt x="827570" y="457200"/>
                  </a:lnTo>
                  <a:lnTo>
                    <a:pt x="825468" y="444500"/>
                  </a:lnTo>
                  <a:lnTo>
                    <a:pt x="539313" y="444500"/>
                  </a:lnTo>
                  <a:lnTo>
                    <a:pt x="528780" y="419100"/>
                  </a:lnTo>
                  <a:lnTo>
                    <a:pt x="520899" y="406400"/>
                  </a:lnTo>
                  <a:lnTo>
                    <a:pt x="502399" y="368300"/>
                  </a:lnTo>
                  <a:lnTo>
                    <a:pt x="487609" y="368300"/>
                  </a:lnTo>
                  <a:lnTo>
                    <a:pt x="482773" y="355600"/>
                  </a:lnTo>
                  <a:lnTo>
                    <a:pt x="476682" y="342900"/>
                  </a:lnTo>
                  <a:lnTo>
                    <a:pt x="469157" y="304800"/>
                  </a:lnTo>
                  <a:lnTo>
                    <a:pt x="458919" y="266700"/>
                  </a:lnTo>
                  <a:lnTo>
                    <a:pt x="448343" y="215900"/>
                  </a:lnTo>
                  <a:lnTo>
                    <a:pt x="439803" y="177800"/>
                  </a:lnTo>
                  <a:close/>
                </a:path>
                <a:path w="1397000" h="1524000">
                  <a:moveTo>
                    <a:pt x="1126971" y="533400"/>
                  </a:moveTo>
                  <a:lnTo>
                    <a:pt x="1087584" y="533400"/>
                  </a:lnTo>
                  <a:lnTo>
                    <a:pt x="1050469" y="546100"/>
                  </a:lnTo>
                  <a:lnTo>
                    <a:pt x="1133449" y="546100"/>
                  </a:lnTo>
                  <a:lnTo>
                    <a:pt x="1126971" y="533400"/>
                  </a:lnTo>
                  <a:close/>
                </a:path>
                <a:path w="1397000" h="1524000">
                  <a:moveTo>
                    <a:pt x="1396613" y="469900"/>
                  </a:moveTo>
                  <a:lnTo>
                    <a:pt x="1357084" y="469900"/>
                  </a:lnTo>
                  <a:lnTo>
                    <a:pt x="1323549" y="482600"/>
                  </a:lnTo>
                  <a:lnTo>
                    <a:pt x="1294331" y="508000"/>
                  </a:lnTo>
                  <a:lnTo>
                    <a:pt x="1259643" y="520700"/>
                  </a:lnTo>
                  <a:lnTo>
                    <a:pt x="1209704" y="533400"/>
                  </a:lnTo>
                  <a:lnTo>
                    <a:pt x="1149542" y="533400"/>
                  </a:lnTo>
                  <a:lnTo>
                    <a:pt x="1133449" y="546100"/>
                  </a:lnTo>
                  <a:lnTo>
                    <a:pt x="1224124" y="546100"/>
                  </a:lnTo>
                  <a:lnTo>
                    <a:pt x="1270379" y="533400"/>
                  </a:lnTo>
                  <a:lnTo>
                    <a:pt x="1305253" y="508000"/>
                  </a:lnTo>
                  <a:lnTo>
                    <a:pt x="1344710" y="482600"/>
                  </a:lnTo>
                  <a:lnTo>
                    <a:pt x="1396613" y="469900"/>
                  </a:lnTo>
                  <a:close/>
                </a:path>
                <a:path w="1397000" h="1524000">
                  <a:moveTo>
                    <a:pt x="317178" y="520700"/>
                  </a:moveTo>
                  <a:lnTo>
                    <a:pt x="330417" y="533400"/>
                  </a:lnTo>
                  <a:lnTo>
                    <a:pt x="333141" y="533400"/>
                  </a:lnTo>
                  <a:lnTo>
                    <a:pt x="317178" y="520700"/>
                  </a:lnTo>
                  <a:close/>
                </a:path>
                <a:path w="1397000" h="1524000">
                  <a:moveTo>
                    <a:pt x="1022248" y="317500"/>
                  </a:moveTo>
                  <a:lnTo>
                    <a:pt x="986274" y="355600"/>
                  </a:lnTo>
                  <a:lnTo>
                    <a:pt x="944499" y="406400"/>
                  </a:lnTo>
                  <a:lnTo>
                    <a:pt x="901998" y="431800"/>
                  </a:lnTo>
                  <a:lnTo>
                    <a:pt x="863848" y="457200"/>
                  </a:lnTo>
                  <a:lnTo>
                    <a:pt x="927041" y="457200"/>
                  </a:lnTo>
                  <a:lnTo>
                    <a:pt x="943687" y="431800"/>
                  </a:lnTo>
                  <a:lnTo>
                    <a:pt x="980117" y="381000"/>
                  </a:lnTo>
                  <a:lnTo>
                    <a:pt x="1022248" y="317500"/>
                  </a:lnTo>
                  <a:close/>
                </a:path>
                <a:path w="1397000" h="1524000">
                  <a:moveTo>
                    <a:pt x="769103" y="431800"/>
                  </a:moveTo>
                  <a:lnTo>
                    <a:pt x="538386" y="431800"/>
                  </a:lnTo>
                  <a:lnTo>
                    <a:pt x="540601" y="444500"/>
                  </a:lnTo>
                  <a:lnTo>
                    <a:pt x="768332" y="444500"/>
                  </a:lnTo>
                  <a:lnTo>
                    <a:pt x="769103" y="431800"/>
                  </a:lnTo>
                  <a:close/>
                </a:path>
                <a:path w="1397000" h="1524000">
                  <a:moveTo>
                    <a:pt x="804781" y="368300"/>
                  </a:moveTo>
                  <a:lnTo>
                    <a:pt x="797147" y="393700"/>
                  </a:lnTo>
                  <a:lnTo>
                    <a:pt x="788299" y="419100"/>
                  </a:lnTo>
                  <a:lnTo>
                    <a:pt x="779529" y="431800"/>
                  </a:lnTo>
                  <a:lnTo>
                    <a:pt x="772129" y="444500"/>
                  </a:lnTo>
                  <a:lnTo>
                    <a:pt x="821459" y="444500"/>
                  </a:lnTo>
                  <a:lnTo>
                    <a:pt x="808184" y="431800"/>
                  </a:lnTo>
                  <a:lnTo>
                    <a:pt x="802865" y="419100"/>
                  </a:lnTo>
                  <a:lnTo>
                    <a:pt x="800671" y="406400"/>
                  </a:lnTo>
                  <a:lnTo>
                    <a:pt x="801382" y="393700"/>
                  </a:lnTo>
                  <a:lnTo>
                    <a:pt x="804781" y="368300"/>
                  </a:lnTo>
                  <a:close/>
                </a:path>
                <a:path w="1397000" h="1524000">
                  <a:moveTo>
                    <a:pt x="433289" y="381000"/>
                  </a:moveTo>
                  <a:lnTo>
                    <a:pt x="438323" y="406400"/>
                  </a:lnTo>
                  <a:lnTo>
                    <a:pt x="438333" y="419100"/>
                  </a:lnTo>
                  <a:lnTo>
                    <a:pt x="435386" y="431800"/>
                  </a:lnTo>
                  <a:lnTo>
                    <a:pt x="457025" y="431800"/>
                  </a:lnTo>
                  <a:lnTo>
                    <a:pt x="449779" y="419100"/>
                  </a:lnTo>
                  <a:lnTo>
                    <a:pt x="442087" y="406400"/>
                  </a:lnTo>
                  <a:lnTo>
                    <a:pt x="433289" y="381000"/>
                  </a:lnTo>
                  <a:close/>
                </a:path>
                <a:path w="1397000" h="1524000">
                  <a:moveTo>
                    <a:pt x="753538" y="419100"/>
                  </a:moveTo>
                  <a:lnTo>
                    <a:pt x="536280" y="419100"/>
                  </a:lnTo>
                  <a:lnTo>
                    <a:pt x="535876" y="431800"/>
                  </a:lnTo>
                  <a:lnTo>
                    <a:pt x="759495" y="431800"/>
                  </a:lnTo>
                  <a:lnTo>
                    <a:pt x="753538" y="419100"/>
                  </a:lnTo>
                  <a:close/>
                </a:path>
                <a:path w="1397000" h="1524000">
                  <a:moveTo>
                    <a:pt x="662340" y="0"/>
                  </a:moveTo>
                  <a:lnTo>
                    <a:pt x="662156" y="0"/>
                  </a:lnTo>
                  <a:lnTo>
                    <a:pt x="649774" y="101600"/>
                  </a:lnTo>
                  <a:lnTo>
                    <a:pt x="636486" y="203200"/>
                  </a:lnTo>
                  <a:lnTo>
                    <a:pt x="622045" y="317500"/>
                  </a:lnTo>
                  <a:lnTo>
                    <a:pt x="607633" y="342900"/>
                  </a:lnTo>
                  <a:lnTo>
                    <a:pt x="557092" y="368300"/>
                  </a:lnTo>
                  <a:lnTo>
                    <a:pt x="544164" y="381000"/>
                  </a:lnTo>
                  <a:lnTo>
                    <a:pt x="540279" y="381000"/>
                  </a:lnTo>
                  <a:lnTo>
                    <a:pt x="538342" y="393700"/>
                  </a:lnTo>
                  <a:lnTo>
                    <a:pt x="537870" y="393700"/>
                  </a:lnTo>
                  <a:lnTo>
                    <a:pt x="538383" y="406400"/>
                  </a:lnTo>
                  <a:lnTo>
                    <a:pt x="540072" y="419100"/>
                  </a:lnTo>
                  <a:lnTo>
                    <a:pt x="750970" y="419100"/>
                  </a:lnTo>
                  <a:lnTo>
                    <a:pt x="750368" y="406400"/>
                  </a:lnTo>
                  <a:lnTo>
                    <a:pt x="750309" y="393700"/>
                  </a:lnTo>
                  <a:lnTo>
                    <a:pt x="750184" y="381000"/>
                  </a:lnTo>
                  <a:lnTo>
                    <a:pt x="749570" y="368300"/>
                  </a:lnTo>
                  <a:lnTo>
                    <a:pt x="747557" y="355600"/>
                  </a:lnTo>
                  <a:lnTo>
                    <a:pt x="743233" y="342900"/>
                  </a:lnTo>
                  <a:lnTo>
                    <a:pt x="693532" y="342900"/>
                  </a:lnTo>
                  <a:lnTo>
                    <a:pt x="688401" y="330200"/>
                  </a:lnTo>
                  <a:lnTo>
                    <a:pt x="686031" y="317500"/>
                  </a:lnTo>
                  <a:lnTo>
                    <a:pt x="684079" y="304800"/>
                  </a:lnTo>
                  <a:lnTo>
                    <a:pt x="680205" y="292100"/>
                  </a:lnTo>
                  <a:lnTo>
                    <a:pt x="666714" y="292100"/>
                  </a:lnTo>
                  <a:lnTo>
                    <a:pt x="661350" y="279400"/>
                  </a:lnTo>
                  <a:lnTo>
                    <a:pt x="658412" y="279400"/>
                  </a:lnTo>
                  <a:lnTo>
                    <a:pt x="651831" y="190500"/>
                  </a:lnTo>
                  <a:lnTo>
                    <a:pt x="654322" y="88900"/>
                  </a:lnTo>
                  <a:lnTo>
                    <a:pt x="660077" y="25400"/>
                  </a:lnTo>
                  <a:lnTo>
                    <a:pt x="662340" y="0"/>
                  </a:lnTo>
                  <a:close/>
                </a:path>
                <a:path w="1397000" h="1524000">
                  <a:moveTo>
                    <a:pt x="495127" y="355600"/>
                  </a:moveTo>
                  <a:lnTo>
                    <a:pt x="491552" y="355600"/>
                  </a:lnTo>
                  <a:lnTo>
                    <a:pt x="490699" y="368300"/>
                  </a:lnTo>
                  <a:lnTo>
                    <a:pt x="498469" y="368300"/>
                  </a:lnTo>
                  <a:lnTo>
                    <a:pt x="495127" y="355600"/>
                  </a:lnTo>
                  <a:close/>
                </a:path>
                <a:path w="1397000" h="1524000">
                  <a:moveTo>
                    <a:pt x="759971" y="215900"/>
                  </a:moveTo>
                  <a:lnTo>
                    <a:pt x="747544" y="241300"/>
                  </a:lnTo>
                  <a:lnTo>
                    <a:pt x="728815" y="292100"/>
                  </a:lnTo>
                  <a:lnTo>
                    <a:pt x="709055" y="330200"/>
                  </a:lnTo>
                  <a:lnTo>
                    <a:pt x="693532" y="342900"/>
                  </a:lnTo>
                  <a:lnTo>
                    <a:pt x="732096" y="342900"/>
                  </a:lnTo>
                  <a:lnTo>
                    <a:pt x="731621" y="330200"/>
                  </a:lnTo>
                  <a:lnTo>
                    <a:pt x="733927" y="330200"/>
                  </a:lnTo>
                  <a:lnTo>
                    <a:pt x="739397" y="304800"/>
                  </a:lnTo>
                  <a:lnTo>
                    <a:pt x="742283" y="292100"/>
                  </a:lnTo>
                  <a:lnTo>
                    <a:pt x="739937" y="292100"/>
                  </a:lnTo>
                  <a:lnTo>
                    <a:pt x="747344" y="266700"/>
                  </a:lnTo>
                  <a:lnTo>
                    <a:pt x="752505" y="254000"/>
                  </a:lnTo>
                  <a:lnTo>
                    <a:pt x="756391" y="228600"/>
                  </a:lnTo>
                  <a:lnTo>
                    <a:pt x="759971" y="215900"/>
                  </a:lnTo>
                  <a:close/>
                </a:path>
                <a:path w="1397000" h="1524000">
                  <a:moveTo>
                    <a:pt x="743659" y="330200"/>
                  </a:moveTo>
                  <a:lnTo>
                    <a:pt x="739429" y="342900"/>
                  </a:lnTo>
                  <a:lnTo>
                    <a:pt x="743659" y="330200"/>
                  </a:lnTo>
                  <a:close/>
                </a:path>
              </a:pathLst>
            </a:custGeom>
            <a:solidFill>
              <a:srgbClr val="BFBFBF">
                <a:alpha val="500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939091" y="1377111"/>
              <a:ext cx="472440" cy="467359"/>
            </a:xfrm>
            <a:custGeom>
              <a:avLst/>
              <a:gdLst/>
              <a:ahLst/>
              <a:cxnLst/>
              <a:rect l="l" t="t" r="r" b="b"/>
              <a:pathLst>
                <a:path w="472439" h="467360">
                  <a:moveTo>
                    <a:pt x="227794" y="0"/>
                  </a:moveTo>
                  <a:lnTo>
                    <a:pt x="228357" y="4894"/>
                  </a:lnTo>
                  <a:lnTo>
                    <a:pt x="221992" y="3355"/>
                  </a:lnTo>
                  <a:lnTo>
                    <a:pt x="214844" y="2040"/>
                  </a:lnTo>
                  <a:lnTo>
                    <a:pt x="213281" y="2491"/>
                  </a:lnTo>
                  <a:lnTo>
                    <a:pt x="209821" y="5172"/>
                  </a:lnTo>
                  <a:lnTo>
                    <a:pt x="202455" y="8978"/>
                  </a:lnTo>
                  <a:lnTo>
                    <a:pt x="199444" y="13216"/>
                  </a:lnTo>
                  <a:lnTo>
                    <a:pt x="187937" y="5571"/>
                  </a:lnTo>
                  <a:lnTo>
                    <a:pt x="179674" y="6264"/>
                  </a:lnTo>
                  <a:lnTo>
                    <a:pt x="172417" y="7510"/>
                  </a:lnTo>
                  <a:lnTo>
                    <a:pt x="154109" y="12990"/>
                  </a:lnTo>
                  <a:lnTo>
                    <a:pt x="145133" y="16074"/>
                  </a:lnTo>
                  <a:lnTo>
                    <a:pt x="136137" y="19638"/>
                  </a:lnTo>
                  <a:lnTo>
                    <a:pt x="130829" y="19797"/>
                  </a:lnTo>
                  <a:lnTo>
                    <a:pt x="126658" y="16467"/>
                  </a:lnTo>
                  <a:lnTo>
                    <a:pt x="121168" y="13517"/>
                  </a:lnTo>
                  <a:lnTo>
                    <a:pt x="111903" y="14814"/>
                  </a:lnTo>
                  <a:lnTo>
                    <a:pt x="104954" y="18829"/>
                  </a:lnTo>
                  <a:lnTo>
                    <a:pt x="96319" y="22776"/>
                  </a:lnTo>
                  <a:lnTo>
                    <a:pt x="85481" y="21826"/>
                  </a:lnTo>
                  <a:lnTo>
                    <a:pt x="71923" y="11149"/>
                  </a:lnTo>
                  <a:lnTo>
                    <a:pt x="77024" y="19453"/>
                  </a:lnTo>
                  <a:lnTo>
                    <a:pt x="80182" y="27026"/>
                  </a:lnTo>
                  <a:lnTo>
                    <a:pt x="88924" y="40813"/>
                  </a:lnTo>
                  <a:lnTo>
                    <a:pt x="86470" y="44048"/>
                  </a:lnTo>
                  <a:lnTo>
                    <a:pt x="83793" y="46506"/>
                  </a:lnTo>
                  <a:lnTo>
                    <a:pt x="76650" y="51089"/>
                  </a:lnTo>
                  <a:lnTo>
                    <a:pt x="78105" y="53200"/>
                  </a:lnTo>
                  <a:lnTo>
                    <a:pt x="71634" y="60119"/>
                  </a:lnTo>
                  <a:lnTo>
                    <a:pt x="71076" y="61123"/>
                  </a:lnTo>
                  <a:lnTo>
                    <a:pt x="69180" y="63353"/>
                  </a:lnTo>
                  <a:lnTo>
                    <a:pt x="66503" y="65811"/>
                  </a:lnTo>
                  <a:lnTo>
                    <a:pt x="63044" y="68492"/>
                  </a:lnTo>
                  <a:lnTo>
                    <a:pt x="58580" y="70619"/>
                  </a:lnTo>
                  <a:lnTo>
                    <a:pt x="52547" y="67299"/>
                  </a:lnTo>
                  <a:lnTo>
                    <a:pt x="55454" y="71520"/>
                  </a:lnTo>
                  <a:lnTo>
                    <a:pt x="50765" y="72868"/>
                  </a:lnTo>
                  <a:lnTo>
                    <a:pt x="51553" y="78543"/>
                  </a:lnTo>
                  <a:lnTo>
                    <a:pt x="51890" y="82660"/>
                  </a:lnTo>
                  <a:lnTo>
                    <a:pt x="51781" y="85220"/>
                  </a:lnTo>
                  <a:lnTo>
                    <a:pt x="38199" y="108541"/>
                  </a:lnTo>
                  <a:lnTo>
                    <a:pt x="28191" y="129307"/>
                  </a:lnTo>
                  <a:lnTo>
                    <a:pt x="20090" y="151736"/>
                  </a:lnTo>
                  <a:lnTo>
                    <a:pt x="13343" y="178042"/>
                  </a:lnTo>
                  <a:lnTo>
                    <a:pt x="11338" y="192066"/>
                  </a:lnTo>
                  <a:lnTo>
                    <a:pt x="11368" y="200209"/>
                  </a:lnTo>
                  <a:lnTo>
                    <a:pt x="12755" y="203695"/>
                  </a:lnTo>
                  <a:lnTo>
                    <a:pt x="14819" y="203747"/>
                  </a:lnTo>
                  <a:lnTo>
                    <a:pt x="17164" y="203071"/>
                  </a:lnTo>
                  <a:lnTo>
                    <a:pt x="18169" y="203626"/>
                  </a:lnTo>
                  <a:lnTo>
                    <a:pt x="12940" y="223674"/>
                  </a:lnTo>
                  <a:lnTo>
                    <a:pt x="11492" y="227462"/>
                  </a:lnTo>
                  <a:lnTo>
                    <a:pt x="9824" y="236371"/>
                  </a:lnTo>
                  <a:lnTo>
                    <a:pt x="9377" y="234814"/>
                  </a:lnTo>
                  <a:lnTo>
                    <a:pt x="0" y="237512"/>
                  </a:lnTo>
                  <a:lnTo>
                    <a:pt x="9715" y="238931"/>
                  </a:lnTo>
                  <a:lnTo>
                    <a:pt x="9612" y="247389"/>
                  </a:lnTo>
                  <a:lnTo>
                    <a:pt x="12546" y="281103"/>
                  </a:lnTo>
                  <a:lnTo>
                    <a:pt x="13557" y="287554"/>
                  </a:lnTo>
                  <a:lnTo>
                    <a:pt x="18699" y="293660"/>
                  </a:lnTo>
                  <a:lnTo>
                    <a:pt x="22726" y="301773"/>
                  </a:lnTo>
                  <a:lnTo>
                    <a:pt x="27097" y="309471"/>
                  </a:lnTo>
                  <a:lnTo>
                    <a:pt x="31184" y="315354"/>
                  </a:lnTo>
                  <a:lnTo>
                    <a:pt x="34788" y="320111"/>
                  </a:lnTo>
                  <a:lnTo>
                    <a:pt x="37711" y="324432"/>
                  </a:lnTo>
                  <a:lnTo>
                    <a:pt x="43040" y="338584"/>
                  </a:lnTo>
                  <a:lnTo>
                    <a:pt x="39139" y="345198"/>
                  </a:lnTo>
                  <a:lnTo>
                    <a:pt x="39702" y="355743"/>
                  </a:lnTo>
                  <a:lnTo>
                    <a:pt x="58421" y="381687"/>
                  </a:lnTo>
                  <a:lnTo>
                    <a:pt x="74979" y="395253"/>
                  </a:lnTo>
                  <a:lnTo>
                    <a:pt x="95669" y="406366"/>
                  </a:lnTo>
                  <a:lnTo>
                    <a:pt x="114494" y="414855"/>
                  </a:lnTo>
                  <a:lnTo>
                    <a:pt x="125455" y="420550"/>
                  </a:lnTo>
                  <a:lnTo>
                    <a:pt x="135251" y="426791"/>
                  </a:lnTo>
                  <a:lnTo>
                    <a:pt x="146080" y="430839"/>
                  </a:lnTo>
                  <a:lnTo>
                    <a:pt x="157516" y="433131"/>
                  </a:lnTo>
                  <a:lnTo>
                    <a:pt x="173483" y="434540"/>
                  </a:lnTo>
                  <a:lnTo>
                    <a:pt x="176608" y="433641"/>
                  </a:lnTo>
                  <a:lnTo>
                    <a:pt x="175941" y="437205"/>
                  </a:lnTo>
                  <a:lnTo>
                    <a:pt x="177838" y="434973"/>
                  </a:lnTo>
                  <a:lnTo>
                    <a:pt x="179624" y="435301"/>
                  </a:lnTo>
                  <a:lnTo>
                    <a:pt x="184762" y="435508"/>
                  </a:lnTo>
                  <a:lnTo>
                    <a:pt x="197683" y="442180"/>
                  </a:lnTo>
                  <a:lnTo>
                    <a:pt x="200327" y="452838"/>
                  </a:lnTo>
                  <a:lnTo>
                    <a:pt x="197298" y="467301"/>
                  </a:lnTo>
                  <a:lnTo>
                    <a:pt x="199756" y="463762"/>
                  </a:lnTo>
                  <a:lnTo>
                    <a:pt x="204671" y="455802"/>
                  </a:lnTo>
                  <a:lnTo>
                    <a:pt x="212370" y="448147"/>
                  </a:lnTo>
                  <a:lnTo>
                    <a:pt x="223183" y="445522"/>
                  </a:lnTo>
                  <a:lnTo>
                    <a:pt x="231042" y="444116"/>
                  </a:lnTo>
                  <a:lnTo>
                    <a:pt x="237986" y="439259"/>
                  </a:lnTo>
                  <a:lnTo>
                    <a:pt x="244952" y="433922"/>
                  </a:lnTo>
                  <a:lnTo>
                    <a:pt x="252872" y="431076"/>
                  </a:lnTo>
                  <a:lnTo>
                    <a:pt x="269270" y="430767"/>
                  </a:lnTo>
                  <a:lnTo>
                    <a:pt x="284402" y="430745"/>
                  </a:lnTo>
                  <a:lnTo>
                    <a:pt x="301186" y="428192"/>
                  </a:lnTo>
                  <a:lnTo>
                    <a:pt x="322539" y="420295"/>
                  </a:lnTo>
                  <a:lnTo>
                    <a:pt x="329030" y="418729"/>
                  </a:lnTo>
                  <a:lnTo>
                    <a:pt x="334444" y="418659"/>
                  </a:lnTo>
                  <a:lnTo>
                    <a:pt x="341300" y="416435"/>
                  </a:lnTo>
                  <a:lnTo>
                    <a:pt x="352118" y="408409"/>
                  </a:lnTo>
                  <a:lnTo>
                    <a:pt x="362272" y="399586"/>
                  </a:lnTo>
                  <a:lnTo>
                    <a:pt x="361939" y="401368"/>
                  </a:lnTo>
                  <a:lnTo>
                    <a:pt x="370091" y="403236"/>
                  </a:lnTo>
                  <a:lnTo>
                    <a:pt x="375238" y="402282"/>
                  </a:lnTo>
                  <a:lnTo>
                    <a:pt x="377678" y="395785"/>
                  </a:lnTo>
                  <a:lnTo>
                    <a:pt x="382542" y="384481"/>
                  </a:lnTo>
                  <a:lnTo>
                    <a:pt x="394962" y="369106"/>
                  </a:lnTo>
                  <a:lnTo>
                    <a:pt x="396300" y="367878"/>
                  </a:lnTo>
                  <a:lnTo>
                    <a:pt x="399644" y="361858"/>
                  </a:lnTo>
                  <a:lnTo>
                    <a:pt x="409694" y="361494"/>
                  </a:lnTo>
                  <a:lnTo>
                    <a:pt x="410131" y="353505"/>
                  </a:lnTo>
                  <a:lnTo>
                    <a:pt x="411312" y="346172"/>
                  </a:lnTo>
                  <a:lnTo>
                    <a:pt x="413520" y="339649"/>
                  </a:lnTo>
                  <a:lnTo>
                    <a:pt x="417038" y="334093"/>
                  </a:lnTo>
                  <a:lnTo>
                    <a:pt x="430348" y="315934"/>
                  </a:lnTo>
                  <a:lnTo>
                    <a:pt x="439283" y="299665"/>
                  </a:lnTo>
                  <a:lnTo>
                    <a:pt x="445036" y="283364"/>
                  </a:lnTo>
                  <a:lnTo>
                    <a:pt x="448797" y="265107"/>
                  </a:lnTo>
                  <a:lnTo>
                    <a:pt x="452229" y="253281"/>
                  </a:lnTo>
                  <a:lnTo>
                    <a:pt x="455466" y="246015"/>
                  </a:lnTo>
                  <a:lnTo>
                    <a:pt x="457672" y="233514"/>
                  </a:lnTo>
                  <a:lnTo>
                    <a:pt x="458011" y="205983"/>
                  </a:lnTo>
                  <a:lnTo>
                    <a:pt x="457781" y="199306"/>
                  </a:lnTo>
                  <a:lnTo>
                    <a:pt x="459005" y="194739"/>
                  </a:lnTo>
                  <a:lnTo>
                    <a:pt x="464579" y="184706"/>
                  </a:lnTo>
                  <a:lnTo>
                    <a:pt x="466815" y="186592"/>
                  </a:lnTo>
                  <a:lnTo>
                    <a:pt x="472394" y="182457"/>
                  </a:lnTo>
                  <a:lnTo>
                    <a:pt x="462980" y="179793"/>
                  </a:lnTo>
                  <a:lnTo>
                    <a:pt x="455721" y="175245"/>
                  </a:lnTo>
                  <a:lnTo>
                    <a:pt x="449926" y="168063"/>
                  </a:lnTo>
                  <a:lnTo>
                    <a:pt x="444902" y="157499"/>
                  </a:lnTo>
                  <a:lnTo>
                    <a:pt x="439056" y="147157"/>
                  </a:lnTo>
                  <a:lnTo>
                    <a:pt x="422340" y="126656"/>
                  </a:lnTo>
                  <a:lnTo>
                    <a:pt x="417060" y="116626"/>
                  </a:lnTo>
                  <a:lnTo>
                    <a:pt x="415267" y="110398"/>
                  </a:lnTo>
                  <a:lnTo>
                    <a:pt x="410568" y="99951"/>
                  </a:lnTo>
                  <a:lnTo>
                    <a:pt x="404494" y="84499"/>
                  </a:lnTo>
                  <a:lnTo>
                    <a:pt x="405786" y="75620"/>
                  </a:lnTo>
                  <a:lnTo>
                    <a:pt x="409740" y="71031"/>
                  </a:lnTo>
                  <a:lnTo>
                    <a:pt x="411655" y="68451"/>
                  </a:lnTo>
                  <a:lnTo>
                    <a:pt x="409750" y="68723"/>
                  </a:lnTo>
                  <a:lnTo>
                    <a:pt x="405292" y="70599"/>
                  </a:lnTo>
                  <a:lnTo>
                    <a:pt x="398655" y="70415"/>
                  </a:lnTo>
                  <a:lnTo>
                    <a:pt x="390212" y="64509"/>
                  </a:lnTo>
                  <a:lnTo>
                    <a:pt x="386524" y="60514"/>
                  </a:lnTo>
                  <a:lnTo>
                    <a:pt x="381273" y="56967"/>
                  </a:lnTo>
                  <a:lnTo>
                    <a:pt x="372557" y="50204"/>
                  </a:lnTo>
                  <a:lnTo>
                    <a:pt x="369092" y="46988"/>
                  </a:lnTo>
                  <a:lnTo>
                    <a:pt x="367414" y="44099"/>
                  </a:lnTo>
                  <a:lnTo>
                    <a:pt x="374666" y="36954"/>
                  </a:lnTo>
                  <a:lnTo>
                    <a:pt x="365070" y="44773"/>
                  </a:lnTo>
                  <a:lnTo>
                    <a:pt x="362835" y="42889"/>
                  </a:lnTo>
                  <a:lnTo>
                    <a:pt x="361382" y="40778"/>
                  </a:lnTo>
                  <a:lnTo>
                    <a:pt x="347637" y="29865"/>
                  </a:lnTo>
                  <a:lnTo>
                    <a:pt x="332470" y="21179"/>
                  </a:lnTo>
                  <a:lnTo>
                    <a:pt x="314250" y="15111"/>
                  </a:lnTo>
                  <a:lnTo>
                    <a:pt x="291343" y="12052"/>
                  </a:lnTo>
                  <a:lnTo>
                    <a:pt x="288550" y="11169"/>
                  </a:lnTo>
                  <a:lnTo>
                    <a:pt x="289217" y="7606"/>
                  </a:lnTo>
                  <a:lnTo>
                    <a:pt x="290664" y="3817"/>
                  </a:lnTo>
                  <a:lnTo>
                    <a:pt x="288434" y="7830"/>
                  </a:lnTo>
                  <a:lnTo>
                    <a:pt x="287096" y="9058"/>
                  </a:lnTo>
                  <a:lnTo>
                    <a:pt x="283522" y="8402"/>
                  </a:lnTo>
                  <a:lnTo>
                    <a:pt x="272698" y="6948"/>
                  </a:lnTo>
                  <a:lnTo>
                    <a:pt x="240079" y="1520"/>
                  </a:lnTo>
                  <a:lnTo>
                    <a:pt x="227794" y="0"/>
                  </a:lnTo>
                  <a:close/>
                </a:path>
              </a:pathLst>
            </a:custGeom>
            <a:solidFill>
              <a:srgbClr val="2F3234">
                <a:alpha val="500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991159" y="3304236"/>
            <a:ext cx="1291606" cy="121538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200117" y="4670671"/>
            <a:ext cx="2493713" cy="180340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55728" y="2340371"/>
            <a:ext cx="1198968" cy="121031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20090">
              <a:lnSpc>
                <a:spcPct val="100000"/>
              </a:lnSpc>
              <a:spcBef>
                <a:spcPts val="100"/>
              </a:spcBef>
              <a:tabLst>
                <a:tab pos="3328035" algn="l"/>
              </a:tabLst>
            </a:pPr>
            <a:r>
              <a:rPr spc="-5" dirty="0"/>
              <a:t>in </a:t>
            </a:r>
            <a:r>
              <a:rPr dirty="0"/>
              <a:t>CARE	UNDER</a:t>
            </a:r>
            <a:r>
              <a:rPr spc="-85" dirty="0"/>
              <a:t> </a:t>
            </a:r>
            <a:r>
              <a:rPr spc="-5" dirty="0"/>
              <a:t>FIRE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12</a:t>
            </a:fld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81271" y="852446"/>
            <a:ext cx="68256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30" dirty="0"/>
              <a:t> </a:t>
            </a:r>
            <a:r>
              <a:rPr dirty="0"/>
              <a:t>UNDER</a:t>
            </a:r>
            <a:r>
              <a:rPr spc="-25" dirty="0"/>
              <a:t> </a:t>
            </a:r>
            <a:r>
              <a:rPr spc="-5" dirty="0"/>
              <a:t>FIRE</a:t>
            </a:r>
            <a:r>
              <a:rPr spc="-30" dirty="0"/>
              <a:t> </a:t>
            </a:r>
            <a:r>
              <a:rPr spc="-10" dirty="0"/>
              <a:t>OVERVIEW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4" name="object 4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13</a:t>
            </a:fld>
            <a:endParaRPr dirty="0"/>
          </a:p>
        </p:txBody>
      </p:sp>
      <p:pic>
        <p:nvPicPr>
          <p:cNvPr id="9" name="3 . Care Under Fire Bleeding Control">
            <a:hlinkClick r:id="" action="ppaction://media"/>
            <a:extLst>
              <a:ext uri="{FF2B5EF4-FFF2-40B4-BE49-F238E27FC236}">
                <a16:creationId xmlns:a16="http://schemas.microsoft.com/office/drawing/2014/main" id="{3F51FDB6-5ED8-ACD7-E1C6-7729A0B03B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5006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12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5152" mute="1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515818" y="2300500"/>
            <a:ext cx="5327056" cy="3061808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652905" marR="5080" indent="-1085850">
              <a:lnSpc>
                <a:spcPts val="2080"/>
              </a:lnSpc>
              <a:spcBef>
                <a:spcPts val="450"/>
              </a:spcBef>
            </a:pPr>
            <a:r>
              <a:rPr sz="2000" spc="5" dirty="0">
                <a:solidFill>
                  <a:srgbClr val="901827"/>
                </a:solidFill>
              </a:rPr>
              <a:t>IDENTIFY </a:t>
            </a:r>
            <a:r>
              <a:rPr sz="2000" spc="-5" dirty="0">
                <a:solidFill>
                  <a:srgbClr val="000000"/>
                </a:solidFill>
              </a:rPr>
              <a:t>LIFE-THREATENING </a:t>
            </a:r>
            <a:r>
              <a:rPr sz="2000" spc="5" dirty="0">
                <a:solidFill>
                  <a:srgbClr val="901827"/>
                </a:solidFill>
              </a:rPr>
              <a:t>BLEEDING </a:t>
            </a:r>
            <a:r>
              <a:rPr sz="2000" spc="-545" dirty="0">
                <a:solidFill>
                  <a:srgbClr val="901827"/>
                </a:solidFill>
              </a:rPr>
              <a:t> </a:t>
            </a:r>
            <a:r>
              <a:rPr sz="2000" spc="5" dirty="0">
                <a:solidFill>
                  <a:srgbClr val="000000"/>
                </a:solidFill>
              </a:rPr>
              <a:t>VISUAL</a:t>
            </a:r>
            <a:r>
              <a:rPr sz="2000" spc="-40" dirty="0">
                <a:solidFill>
                  <a:srgbClr val="000000"/>
                </a:solidFill>
              </a:rPr>
              <a:t> </a:t>
            </a:r>
            <a:r>
              <a:rPr sz="2000" spc="5" dirty="0">
                <a:solidFill>
                  <a:srgbClr val="000000"/>
                </a:solidFill>
              </a:rPr>
              <a:t>BLOOD</a:t>
            </a:r>
            <a:r>
              <a:rPr sz="2000" spc="-5" dirty="0">
                <a:solidFill>
                  <a:srgbClr val="000000"/>
                </a:solidFill>
              </a:rPr>
              <a:t> </a:t>
            </a:r>
            <a:r>
              <a:rPr sz="2000" spc="10" dirty="0">
                <a:solidFill>
                  <a:srgbClr val="000000"/>
                </a:solidFill>
              </a:rPr>
              <a:t>SWEEP</a:t>
            </a:r>
            <a:endParaRPr sz="2000"/>
          </a:p>
        </p:txBody>
      </p:sp>
      <p:sp>
        <p:nvSpPr>
          <p:cNvPr id="6" name="object 6"/>
          <p:cNvSpPr txBox="1"/>
          <p:nvPr/>
        </p:nvSpPr>
        <p:spPr>
          <a:xfrm>
            <a:off x="811886" y="4626770"/>
            <a:ext cx="5416550" cy="1779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60"/>
              </a:lnSpc>
              <a:spcBef>
                <a:spcPts val="100"/>
              </a:spcBef>
            </a:pPr>
            <a:r>
              <a:rPr sz="2100" spc="-10" dirty="0">
                <a:latin typeface="Arial MT"/>
                <a:cs typeface="Arial MT"/>
              </a:rPr>
              <a:t>Traumatic</a:t>
            </a:r>
            <a:endParaRPr sz="2100">
              <a:latin typeface="Arial MT"/>
              <a:cs typeface="Arial MT"/>
            </a:endParaRPr>
          </a:p>
          <a:p>
            <a:pPr marL="12700">
              <a:lnSpc>
                <a:spcPts val="2400"/>
              </a:lnSpc>
            </a:pPr>
            <a:r>
              <a:rPr sz="2100" b="1" spc="-35" dirty="0">
                <a:solidFill>
                  <a:srgbClr val="901827"/>
                </a:solidFill>
                <a:latin typeface="Arial"/>
                <a:cs typeface="Arial"/>
              </a:rPr>
              <a:t>AMPUTATION</a:t>
            </a:r>
            <a:r>
              <a:rPr sz="2100" b="1" spc="-4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100" spc="-5" dirty="0">
                <a:latin typeface="Arial MT"/>
                <a:cs typeface="Arial MT"/>
              </a:rPr>
              <a:t>of</a:t>
            </a:r>
            <a:endParaRPr sz="2100">
              <a:latin typeface="Arial MT"/>
              <a:cs typeface="Arial MT"/>
            </a:endParaRPr>
          </a:p>
          <a:p>
            <a:pPr marL="12700">
              <a:lnSpc>
                <a:spcPts val="2460"/>
              </a:lnSpc>
            </a:pPr>
            <a:r>
              <a:rPr sz="2100" dirty="0">
                <a:latin typeface="Arial MT"/>
                <a:cs typeface="Arial MT"/>
              </a:rPr>
              <a:t>the</a:t>
            </a:r>
            <a:r>
              <a:rPr sz="2100" spc="-30" dirty="0">
                <a:latin typeface="Arial MT"/>
                <a:cs typeface="Arial MT"/>
              </a:rPr>
              <a:t> </a:t>
            </a:r>
            <a:r>
              <a:rPr sz="2100" b="1" dirty="0">
                <a:latin typeface="Arial"/>
                <a:cs typeface="Arial"/>
              </a:rPr>
              <a:t>arm</a:t>
            </a:r>
            <a:r>
              <a:rPr sz="2100" b="1" spc="-30" dirty="0">
                <a:latin typeface="Arial"/>
                <a:cs typeface="Arial"/>
              </a:rPr>
              <a:t> </a:t>
            </a:r>
            <a:r>
              <a:rPr sz="2100" dirty="0">
                <a:latin typeface="Arial MT"/>
                <a:cs typeface="Arial MT"/>
              </a:rPr>
              <a:t>or</a:t>
            </a:r>
            <a:r>
              <a:rPr sz="2100" spc="-25" dirty="0">
                <a:latin typeface="Arial MT"/>
                <a:cs typeface="Arial MT"/>
              </a:rPr>
              <a:t> </a:t>
            </a:r>
            <a:r>
              <a:rPr sz="2100" b="1" spc="-5" dirty="0">
                <a:latin typeface="Arial"/>
                <a:cs typeface="Arial"/>
              </a:rPr>
              <a:t>leg</a:t>
            </a:r>
            <a:endParaRPr sz="2100">
              <a:latin typeface="Arial"/>
              <a:cs typeface="Arial"/>
            </a:endParaRPr>
          </a:p>
          <a:p>
            <a:pPr marL="2707005">
              <a:lnSpc>
                <a:spcPts val="2345"/>
              </a:lnSpc>
              <a:spcBef>
                <a:spcPts val="1800"/>
              </a:spcBef>
            </a:pPr>
            <a:r>
              <a:rPr sz="2100" b="1" spc="-5" dirty="0">
                <a:solidFill>
                  <a:srgbClr val="901827"/>
                </a:solidFill>
                <a:latin typeface="Arial"/>
                <a:cs typeface="Arial"/>
              </a:rPr>
              <a:t>BRIGHT</a:t>
            </a:r>
            <a:r>
              <a:rPr sz="2100" b="1" spc="-4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100" b="1" dirty="0">
                <a:solidFill>
                  <a:srgbClr val="901827"/>
                </a:solidFill>
                <a:latin typeface="Arial"/>
                <a:cs typeface="Arial"/>
              </a:rPr>
              <a:t>RED</a:t>
            </a:r>
            <a:r>
              <a:rPr sz="2100" b="1" spc="-3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901827"/>
                </a:solidFill>
                <a:latin typeface="Arial"/>
                <a:cs typeface="Arial"/>
              </a:rPr>
              <a:t>BLOOD</a:t>
            </a:r>
            <a:endParaRPr sz="2100">
              <a:latin typeface="Arial"/>
              <a:cs typeface="Arial"/>
            </a:endParaRPr>
          </a:p>
          <a:p>
            <a:pPr marL="2707005">
              <a:lnSpc>
                <a:spcPts val="2345"/>
              </a:lnSpc>
            </a:pPr>
            <a:r>
              <a:rPr sz="2100" dirty="0">
                <a:latin typeface="Arial MT"/>
                <a:cs typeface="Arial MT"/>
              </a:rPr>
              <a:t>pooling</a:t>
            </a:r>
            <a:r>
              <a:rPr sz="2100" spc="-2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on</a:t>
            </a:r>
            <a:r>
              <a:rPr sz="2100" spc="-2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the</a:t>
            </a:r>
            <a:r>
              <a:rPr sz="2100" spc="-2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ground</a:t>
            </a:r>
            <a:endParaRPr sz="2100">
              <a:latin typeface="Arial MT"/>
              <a:cs typeface="Arial M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708680" y="2794393"/>
            <a:ext cx="6991350" cy="3707765"/>
            <a:chOff x="4708680" y="2794393"/>
            <a:chExt cx="6991350" cy="3707765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498726" y="4761250"/>
              <a:ext cx="3200751" cy="1740714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4721380" y="5026109"/>
              <a:ext cx="529590" cy="650875"/>
            </a:xfrm>
            <a:custGeom>
              <a:avLst/>
              <a:gdLst/>
              <a:ahLst/>
              <a:cxnLst/>
              <a:rect l="l" t="t" r="r" b="b"/>
              <a:pathLst>
                <a:path w="529589" h="650875">
                  <a:moveTo>
                    <a:pt x="0" y="650753"/>
                  </a:moveTo>
                  <a:lnTo>
                    <a:pt x="521115" y="9853"/>
                  </a:lnTo>
                  <a:lnTo>
                    <a:pt x="529127" y="0"/>
                  </a:lnTo>
                </a:path>
              </a:pathLst>
            </a:custGeom>
            <a:ln w="25399">
              <a:solidFill>
                <a:srgbClr val="2E333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209721" y="4979367"/>
              <a:ext cx="86914" cy="8691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489059" y="2807093"/>
              <a:ext cx="477520" cy="586740"/>
            </a:xfrm>
            <a:custGeom>
              <a:avLst/>
              <a:gdLst/>
              <a:ahLst/>
              <a:cxnLst/>
              <a:rect l="l" t="t" r="r" b="b"/>
              <a:pathLst>
                <a:path w="477520" h="586739">
                  <a:moveTo>
                    <a:pt x="476991" y="0"/>
                  </a:moveTo>
                  <a:lnTo>
                    <a:pt x="8012" y="576779"/>
                  </a:lnTo>
                  <a:lnTo>
                    <a:pt x="0" y="586633"/>
                  </a:lnTo>
                </a:path>
              </a:pathLst>
            </a:custGeom>
            <a:ln w="25399">
              <a:solidFill>
                <a:srgbClr val="2E333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442932" y="3353553"/>
              <a:ext cx="86914" cy="86914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6393660" y="1944504"/>
            <a:ext cx="3376295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60"/>
              </a:lnSpc>
              <a:spcBef>
                <a:spcPts val="100"/>
              </a:spcBef>
            </a:pPr>
            <a:r>
              <a:rPr sz="2100" spc="-5" dirty="0">
                <a:latin typeface="Arial MT"/>
                <a:cs typeface="Arial MT"/>
              </a:rPr>
              <a:t>Overlying</a:t>
            </a:r>
            <a:r>
              <a:rPr sz="2100" spc="-15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clothing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becoming</a:t>
            </a:r>
            <a:endParaRPr sz="2100">
              <a:latin typeface="Arial MT"/>
              <a:cs typeface="Arial MT"/>
            </a:endParaRPr>
          </a:p>
          <a:p>
            <a:pPr marL="12700">
              <a:lnSpc>
                <a:spcPts val="2460"/>
              </a:lnSpc>
            </a:pPr>
            <a:r>
              <a:rPr sz="2100" b="1" spc="-5" dirty="0">
                <a:solidFill>
                  <a:srgbClr val="901827"/>
                </a:solidFill>
                <a:latin typeface="Arial"/>
                <a:cs typeface="Arial"/>
              </a:rPr>
              <a:t>SOAKED</a:t>
            </a:r>
            <a:r>
              <a:rPr sz="2100" b="1" spc="-2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901827"/>
                </a:solidFill>
                <a:latin typeface="Arial"/>
                <a:cs typeface="Arial"/>
              </a:rPr>
              <a:t>WITH</a:t>
            </a:r>
            <a:r>
              <a:rPr sz="2100" b="1" spc="-2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901827"/>
                </a:solidFill>
                <a:latin typeface="Arial"/>
                <a:cs typeface="Arial"/>
              </a:rPr>
              <a:t>BLOOD</a:t>
            </a:r>
            <a:endParaRPr sz="2100">
              <a:latin typeface="Arial"/>
              <a:cs typeface="Arial"/>
            </a:endParaRPr>
          </a:p>
        </p:txBody>
      </p:sp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05230" y="2123913"/>
            <a:ext cx="2165106" cy="2466601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9228987" y="3741911"/>
            <a:ext cx="2554605" cy="95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60"/>
              </a:lnSpc>
              <a:spcBef>
                <a:spcPts val="100"/>
              </a:spcBef>
            </a:pPr>
            <a:r>
              <a:rPr sz="2100" b="1" spc="-5" dirty="0">
                <a:solidFill>
                  <a:srgbClr val="901827"/>
                </a:solidFill>
                <a:latin typeface="Arial"/>
                <a:cs typeface="Arial"/>
              </a:rPr>
              <a:t>PULSING</a:t>
            </a:r>
            <a:r>
              <a:rPr sz="2100" b="1" spc="-3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100" dirty="0">
                <a:latin typeface="Arial MT"/>
                <a:cs typeface="Arial MT"/>
              </a:rPr>
              <a:t>or</a:t>
            </a:r>
            <a:endParaRPr sz="2100">
              <a:latin typeface="Arial MT"/>
              <a:cs typeface="Arial MT"/>
            </a:endParaRPr>
          </a:p>
          <a:p>
            <a:pPr marL="12700">
              <a:lnSpc>
                <a:spcPts val="2400"/>
              </a:lnSpc>
            </a:pPr>
            <a:r>
              <a:rPr sz="2100" b="1" spc="-5" dirty="0">
                <a:solidFill>
                  <a:srgbClr val="901827"/>
                </a:solidFill>
                <a:latin typeface="Arial"/>
                <a:cs typeface="Arial"/>
              </a:rPr>
              <a:t>STEADY</a:t>
            </a:r>
            <a:r>
              <a:rPr sz="2100" b="1" spc="-8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901827"/>
                </a:solidFill>
                <a:latin typeface="Arial"/>
                <a:cs typeface="Arial"/>
              </a:rPr>
              <a:t>BLEEDING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2460"/>
              </a:lnSpc>
            </a:pPr>
            <a:r>
              <a:rPr sz="2100" spc="-5" dirty="0">
                <a:latin typeface="Arial MT"/>
                <a:cs typeface="Arial MT"/>
              </a:rPr>
              <a:t>from</a:t>
            </a:r>
            <a:r>
              <a:rPr sz="2100" spc="-3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the</a:t>
            </a:r>
            <a:r>
              <a:rPr sz="2100" spc="-2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wound</a:t>
            </a:r>
            <a:endParaRPr sz="2100">
              <a:latin typeface="Arial MT"/>
              <a:cs typeface="Arial MT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14</a:t>
            </a:fld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30862" y="1640265"/>
            <a:ext cx="3042285" cy="155321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2890"/>
              </a:lnSpc>
              <a:spcBef>
                <a:spcPts val="585"/>
              </a:spcBef>
            </a:pPr>
            <a:r>
              <a:rPr sz="2800" dirty="0">
                <a:latin typeface="Arial MT"/>
                <a:cs typeface="Arial MT"/>
              </a:rPr>
              <a:t>How long does it 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take to </a:t>
            </a:r>
            <a:r>
              <a:rPr sz="2800" b="1" spc="-5" dirty="0">
                <a:solidFill>
                  <a:srgbClr val="901827"/>
                </a:solidFill>
                <a:latin typeface="Arial"/>
                <a:cs typeface="Arial"/>
              </a:rPr>
              <a:t>BLEED </a:t>
            </a:r>
            <a:r>
              <a:rPr sz="2800" b="1" spc="-30" dirty="0">
                <a:solidFill>
                  <a:srgbClr val="901827"/>
                </a:solidFill>
                <a:latin typeface="Arial"/>
                <a:cs typeface="Arial"/>
              </a:rPr>
              <a:t>TO </a:t>
            </a:r>
            <a:r>
              <a:rPr sz="2800" b="1" spc="-76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800" b="1" spc="-45" dirty="0">
                <a:solidFill>
                  <a:srgbClr val="901827"/>
                </a:solidFill>
                <a:latin typeface="Arial"/>
                <a:cs typeface="Arial"/>
              </a:rPr>
              <a:t>DEATH</a:t>
            </a:r>
            <a:r>
              <a:rPr sz="2800" b="1" spc="-1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800" spc="-5" dirty="0">
                <a:latin typeface="Arial MT"/>
                <a:cs typeface="Arial MT"/>
              </a:rPr>
              <a:t>from</a:t>
            </a:r>
            <a:r>
              <a:rPr sz="2800" spc="-1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 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b="1" spc="-5" dirty="0">
                <a:solidFill>
                  <a:srgbClr val="2E3334"/>
                </a:solidFill>
                <a:latin typeface="Arial"/>
                <a:cs typeface="Arial"/>
              </a:rPr>
              <a:t>MAJOR</a:t>
            </a:r>
            <a:r>
              <a:rPr sz="2800" b="1" spc="-16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800" b="1" spc="-20" dirty="0">
                <a:latin typeface="Arial"/>
                <a:cs typeface="Arial"/>
              </a:rPr>
              <a:t>ARTERY</a:t>
            </a:r>
            <a:r>
              <a:rPr sz="2800" spc="-20" dirty="0">
                <a:latin typeface="Arial MT"/>
                <a:cs typeface="Arial MT"/>
              </a:rPr>
              <a:t>?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776093" y="771762"/>
            <a:ext cx="46399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rgbClr val="2E3334"/>
                </a:solidFill>
              </a:rPr>
              <a:t>TIME</a:t>
            </a:r>
            <a:r>
              <a:rPr spc="-20" dirty="0">
                <a:solidFill>
                  <a:srgbClr val="2E3334"/>
                </a:solidFill>
              </a:rPr>
              <a:t> </a:t>
            </a:r>
            <a:r>
              <a:rPr spc="-35" dirty="0">
                <a:solidFill>
                  <a:srgbClr val="000000"/>
                </a:solidFill>
              </a:rPr>
              <a:t>TO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901827"/>
                </a:solidFill>
              </a:rPr>
              <a:t>BLEED</a:t>
            </a:r>
            <a:r>
              <a:rPr spc="-15" dirty="0">
                <a:solidFill>
                  <a:srgbClr val="901827"/>
                </a:solidFill>
              </a:rPr>
              <a:t> </a:t>
            </a:r>
            <a:r>
              <a:rPr spc="-5" dirty="0">
                <a:solidFill>
                  <a:srgbClr val="901827"/>
                </a:solidFill>
              </a:rPr>
              <a:t>OUT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4519350" y="1747516"/>
            <a:ext cx="4147185" cy="4849495"/>
            <a:chOff x="4519350" y="1747516"/>
            <a:chExt cx="4147185" cy="4849495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98407" y="2855178"/>
              <a:ext cx="1567543" cy="15675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519350" y="1747516"/>
              <a:ext cx="3057516" cy="484902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7192233" y="1747443"/>
            <a:ext cx="4276090" cy="858519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340"/>
              </a:spcBef>
            </a:pPr>
            <a:r>
              <a:rPr sz="2800" spc="-5" dirty="0">
                <a:latin typeface="Arial MT"/>
                <a:cs typeface="Arial MT"/>
              </a:rPr>
              <a:t>Casualties with </a:t>
            </a:r>
            <a:r>
              <a:rPr sz="2800" dirty="0">
                <a:latin typeface="Arial MT"/>
                <a:cs typeface="Arial MT"/>
              </a:rPr>
              <a:t>such an 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injury</a:t>
            </a:r>
            <a:r>
              <a:rPr sz="2800" spc="-2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can</a:t>
            </a:r>
            <a:r>
              <a:rPr sz="2800" spc="-1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bleed</a:t>
            </a:r>
            <a:r>
              <a:rPr sz="2800" spc="-1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to</a:t>
            </a:r>
            <a:r>
              <a:rPr sz="2800" spc="-1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death</a:t>
            </a:r>
            <a:r>
              <a:rPr sz="2800" spc="-1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in</a:t>
            </a:r>
            <a:endParaRPr sz="2800">
              <a:latin typeface="Arial MT"/>
              <a:cs typeface="Arial MT"/>
            </a:endParaRPr>
          </a:p>
        </p:txBody>
      </p:sp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23900" y="3505200"/>
            <a:ext cx="3263900" cy="2235200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926954" y="2963485"/>
            <a:ext cx="1854200" cy="1322070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12700" marR="5080">
              <a:lnSpc>
                <a:spcPts val="3340"/>
              </a:lnSpc>
              <a:spcBef>
                <a:spcPts val="625"/>
              </a:spcBef>
            </a:pPr>
            <a:r>
              <a:rPr sz="3200" b="1" spc="-5" dirty="0">
                <a:solidFill>
                  <a:srgbClr val="901827"/>
                </a:solidFill>
                <a:latin typeface="Arial"/>
                <a:cs typeface="Arial"/>
              </a:rPr>
              <a:t>THREE </a:t>
            </a:r>
            <a:r>
              <a:rPr sz="3200" b="1" dirty="0">
                <a:solidFill>
                  <a:srgbClr val="901827"/>
                </a:solidFill>
                <a:latin typeface="Arial"/>
                <a:cs typeface="Arial"/>
              </a:rPr>
              <a:t> M</a:t>
            </a:r>
            <a:r>
              <a:rPr sz="3200" b="1" spc="-5" dirty="0">
                <a:solidFill>
                  <a:srgbClr val="901827"/>
                </a:solidFill>
                <a:latin typeface="Arial"/>
                <a:cs typeface="Arial"/>
              </a:rPr>
              <a:t>I</a:t>
            </a:r>
            <a:r>
              <a:rPr sz="3200" b="1" dirty="0">
                <a:solidFill>
                  <a:srgbClr val="901827"/>
                </a:solidFill>
                <a:latin typeface="Arial"/>
                <a:cs typeface="Arial"/>
              </a:rPr>
              <a:t>NU</a:t>
            </a:r>
            <a:r>
              <a:rPr sz="3200" b="1" spc="-5" dirty="0">
                <a:solidFill>
                  <a:srgbClr val="901827"/>
                </a:solidFill>
                <a:latin typeface="Arial"/>
                <a:cs typeface="Arial"/>
              </a:rPr>
              <a:t>T</a:t>
            </a:r>
            <a:r>
              <a:rPr sz="3200" b="1" dirty="0">
                <a:solidFill>
                  <a:srgbClr val="901827"/>
                </a:solidFill>
                <a:latin typeface="Arial"/>
                <a:cs typeface="Arial"/>
              </a:rPr>
              <a:t>ES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ts val="3000"/>
              </a:lnSpc>
            </a:pPr>
            <a:r>
              <a:rPr sz="2800" i="1" dirty="0">
                <a:latin typeface="Arial"/>
                <a:cs typeface="Arial"/>
              </a:rPr>
              <a:t>or</a:t>
            </a:r>
            <a:r>
              <a:rPr sz="2800" i="1" spc="-55" dirty="0">
                <a:latin typeface="Arial"/>
                <a:cs typeface="Arial"/>
              </a:rPr>
              <a:t> </a:t>
            </a:r>
            <a:r>
              <a:rPr sz="2800" i="1" dirty="0">
                <a:latin typeface="Arial"/>
                <a:cs typeface="Arial"/>
              </a:rPr>
              <a:t>less</a:t>
            </a:r>
            <a:endParaRPr sz="2800">
              <a:latin typeface="Arial"/>
              <a:cs typeface="Arial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287538" y="4747410"/>
            <a:ext cx="706497" cy="61506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8117136" y="4735902"/>
            <a:ext cx="3576954" cy="62103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5080">
              <a:lnSpc>
                <a:spcPts val="2170"/>
              </a:lnSpc>
              <a:spcBef>
                <a:spcPts val="459"/>
              </a:spcBef>
            </a:pPr>
            <a:r>
              <a:rPr sz="2100" b="1" spc="-15" dirty="0">
                <a:latin typeface="Arial"/>
                <a:cs typeface="Arial"/>
              </a:rPr>
              <a:t>LIFE-THREATENING </a:t>
            </a:r>
            <a:r>
              <a:rPr sz="2100" b="1" spc="-5" dirty="0">
                <a:latin typeface="Arial"/>
                <a:cs typeface="Arial"/>
              </a:rPr>
              <a:t>BLEED </a:t>
            </a:r>
            <a:r>
              <a:rPr sz="2100" b="1" spc="-570" dirty="0">
                <a:latin typeface="Arial"/>
                <a:cs typeface="Arial"/>
              </a:rPr>
              <a:t> </a:t>
            </a:r>
            <a:r>
              <a:rPr sz="2100" b="1" spc="-5" dirty="0">
                <a:latin typeface="Arial"/>
                <a:cs typeface="Arial"/>
              </a:rPr>
              <a:t>SUSPRECTED,</a:t>
            </a:r>
            <a:r>
              <a:rPr sz="2100" b="1" spc="-15" dirty="0">
                <a:latin typeface="Arial"/>
                <a:cs typeface="Arial"/>
              </a:rPr>
              <a:t> </a:t>
            </a:r>
            <a:r>
              <a:rPr sz="2100" b="1" spc="-35" dirty="0">
                <a:solidFill>
                  <a:srgbClr val="901727"/>
                </a:solidFill>
                <a:latin typeface="Arial"/>
                <a:cs typeface="Arial"/>
              </a:rPr>
              <a:t>TREAT</a:t>
            </a:r>
            <a:r>
              <a:rPr sz="2100" b="1" spc="-10" dirty="0">
                <a:solidFill>
                  <a:srgbClr val="901727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901727"/>
                </a:solidFill>
                <a:latin typeface="Arial"/>
                <a:cs typeface="Arial"/>
              </a:rPr>
              <a:t>IT!</a:t>
            </a:r>
            <a:endParaRPr sz="2100">
              <a:latin typeface="Arial"/>
              <a:cs typeface="Arial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15</a:t>
            </a:fld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350334" y="742308"/>
            <a:ext cx="3491229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638175" marR="5080" indent="-626110">
              <a:lnSpc>
                <a:spcPts val="2080"/>
              </a:lnSpc>
              <a:spcBef>
                <a:spcPts val="450"/>
              </a:spcBef>
            </a:pPr>
            <a:r>
              <a:rPr sz="2000" spc="5" dirty="0">
                <a:solidFill>
                  <a:srgbClr val="000000"/>
                </a:solidFill>
              </a:rPr>
              <a:t>TOURNIQUET</a:t>
            </a:r>
            <a:r>
              <a:rPr sz="2000" spc="-125" dirty="0">
                <a:solidFill>
                  <a:srgbClr val="000000"/>
                </a:solidFill>
              </a:rPr>
              <a:t> </a:t>
            </a:r>
            <a:r>
              <a:rPr sz="2000" spc="-10" dirty="0">
                <a:solidFill>
                  <a:srgbClr val="000000"/>
                </a:solidFill>
              </a:rPr>
              <a:t>APPLICATION </a:t>
            </a:r>
            <a:r>
              <a:rPr sz="2000" spc="-540" dirty="0">
                <a:solidFill>
                  <a:srgbClr val="000000"/>
                </a:solidFill>
              </a:rPr>
              <a:t> </a:t>
            </a:r>
            <a:r>
              <a:rPr sz="2000" spc="5" dirty="0">
                <a:solidFill>
                  <a:srgbClr val="921928"/>
                </a:solidFill>
              </a:rPr>
              <a:t>CRITICAL</a:t>
            </a:r>
            <a:r>
              <a:rPr sz="2000" spc="-45" dirty="0">
                <a:solidFill>
                  <a:srgbClr val="921928"/>
                </a:solidFill>
              </a:rPr>
              <a:t> </a:t>
            </a:r>
            <a:r>
              <a:rPr sz="2000" spc="5" dirty="0">
                <a:solidFill>
                  <a:srgbClr val="921928"/>
                </a:solidFill>
              </a:rPr>
              <a:t>POINTS</a:t>
            </a:r>
            <a:endParaRPr sz="2000"/>
          </a:p>
        </p:txBody>
      </p:sp>
      <p:sp>
        <p:nvSpPr>
          <p:cNvPr id="5" name="object 5"/>
          <p:cNvSpPr txBox="1"/>
          <p:nvPr/>
        </p:nvSpPr>
        <p:spPr>
          <a:xfrm>
            <a:off x="6494793" y="2241320"/>
            <a:ext cx="4606925" cy="30886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280"/>
              </a:spcBef>
            </a:pPr>
            <a:r>
              <a:rPr sz="2100" spc="-5" dirty="0">
                <a:latin typeface="Arial MT"/>
                <a:cs typeface="Arial MT"/>
              </a:rPr>
              <a:t>TQ </a:t>
            </a:r>
            <a:r>
              <a:rPr sz="2100" dirty="0">
                <a:latin typeface="Arial MT"/>
                <a:cs typeface="Arial MT"/>
              </a:rPr>
              <a:t>used </a:t>
            </a:r>
            <a:r>
              <a:rPr sz="2100" spc="-5" dirty="0">
                <a:latin typeface="Arial MT"/>
                <a:cs typeface="Arial MT"/>
              </a:rPr>
              <a:t>to control </a:t>
            </a:r>
            <a:r>
              <a:rPr sz="2100" dirty="0">
                <a:latin typeface="Arial MT"/>
                <a:cs typeface="Arial MT"/>
              </a:rPr>
              <a:t>massive or </a:t>
            </a:r>
            <a:r>
              <a:rPr sz="2100" spc="-5" dirty="0">
                <a:latin typeface="Arial MT"/>
                <a:cs typeface="Arial MT"/>
              </a:rPr>
              <a:t>life- </a:t>
            </a:r>
            <a:r>
              <a:rPr sz="210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threatening </a:t>
            </a:r>
            <a:r>
              <a:rPr sz="2100" dirty="0">
                <a:latin typeface="Arial MT"/>
                <a:cs typeface="Arial MT"/>
              </a:rPr>
              <a:t>hemorrhage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on </a:t>
            </a:r>
            <a:r>
              <a:rPr sz="2100" spc="-5" dirty="0">
                <a:latin typeface="Arial MT"/>
                <a:cs typeface="Arial MT"/>
              </a:rPr>
              <a:t>extremities</a:t>
            </a:r>
            <a:endParaRPr sz="2100">
              <a:latin typeface="Arial MT"/>
              <a:cs typeface="Arial MT"/>
            </a:endParaRPr>
          </a:p>
          <a:p>
            <a:pPr marL="12700">
              <a:lnSpc>
                <a:spcPts val="2460"/>
              </a:lnSpc>
              <a:spcBef>
                <a:spcPts val="1420"/>
              </a:spcBef>
            </a:pPr>
            <a:r>
              <a:rPr sz="2100" spc="-5" dirty="0">
                <a:latin typeface="Arial MT"/>
                <a:cs typeface="Arial MT"/>
              </a:rPr>
              <a:t>TQs</a:t>
            </a:r>
            <a:r>
              <a:rPr sz="2100" spc="-1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are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b="1" spc="-5" dirty="0">
                <a:latin typeface="Arial"/>
                <a:cs typeface="Arial"/>
              </a:rPr>
              <a:t>effective</a:t>
            </a:r>
            <a:r>
              <a:rPr sz="2100" b="1" spc="-15" dirty="0">
                <a:latin typeface="Arial"/>
                <a:cs typeface="Arial"/>
              </a:rPr>
              <a:t> </a:t>
            </a:r>
            <a:r>
              <a:rPr sz="2100" dirty="0">
                <a:latin typeface="Arial MT"/>
                <a:cs typeface="Arial MT"/>
              </a:rPr>
              <a:t>and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can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be</a:t>
            </a:r>
            <a:endParaRPr sz="2100">
              <a:latin typeface="Arial MT"/>
              <a:cs typeface="Arial MT"/>
            </a:endParaRPr>
          </a:p>
          <a:p>
            <a:pPr marL="12700">
              <a:lnSpc>
                <a:spcPts val="2460"/>
              </a:lnSpc>
            </a:pPr>
            <a:r>
              <a:rPr sz="2100" b="1" spc="-5" dirty="0">
                <a:latin typeface="Arial"/>
                <a:cs typeface="Arial"/>
              </a:rPr>
              <a:t>applied</a:t>
            </a:r>
            <a:r>
              <a:rPr sz="2100" b="1" spc="-45" dirty="0">
                <a:latin typeface="Arial"/>
                <a:cs typeface="Arial"/>
              </a:rPr>
              <a:t> </a:t>
            </a:r>
            <a:r>
              <a:rPr sz="2100" b="1" dirty="0">
                <a:latin typeface="Arial"/>
                <a:cs typeface="Arial"/>
              </a:rPr>
              <a:t>quickly</a:t>
            </a:r>
            <a:endParaRPr sz="2100">
              <a:latin typeface="Arial"/>
              <a:cs typeface="Arial"/>
            </a:endParaRPr>
          </a:p>
          <a:p>
            <a:pPr marL="12700" marR="153670">
              <a:lnSpc>
                <a:spcPts val="2400"/>
              </a:lnSpc>
              <a:spcBef>
                <a:spcPts val="1660"/>
              </a:spcBef>
            </a:pPr>
            <a:r>
              <a:rPr sz="2100" spc="-5" dirty="0">
                <a:latin typeface="Arial MT"/>
                <a:cs typeface="Arial MT"/>
              </a:rPr>
              <a:t>TQs </a:t>
            </a:r>
            <a:r>
              <a:rPr sz="2100" dirty="0">
                <a:latin typeface="Arial MT"/>
                <a:cs typeface="Arial MT"/>
              </a:rPr>
              <a:t>are </a:t>
            </a:r>
            <a:r>
              <a:rPr sz="2100" spc="-5" dirty="0">
                <a:latin typeface="Arial MT"/>
                <a:cs typeface="Arial MT"/>
              </a:rPr>
              <a:t>the </a:t>
            </a:r>
            <a:r>
              <a:rPr sz="2100" dirty="0">
                <a:latin typeface="Arial MT"/>
                <a:cs typeface="Arial MT"/>
              </a:rPr>
              <a:t>most </a:t>
            </a:r>
            <a:r>
              <a:rPr sz="2100" spc="-5" dirty="0">
                <a:latin typeface="Arial MT"/>
                <a:cs typeface="Arial MT"/>
              </a:rPr>
              <a:t>important lifesaving </a:t>
            </a:r>
            <a:r>
              <a:rPr sz="2100" spc="-57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item </a:t>
            </a:r>
            <a:r>
              <a:rPr sz="2100" dirty="0">
                <a:latin typeface="Arial MT"/>
                <a:cs typeface="Arial MT"/>
              </a:rPr>
              <a:t>in </a:t>
            </a:r>
            <a:r>
              <a:rPr sz="2100" spc="-5" dirty="0">
                <a:latin typeface="Arial MT"/>
                <a:cs typeface="Arial MT"/>
              </a:rPr>
              <a:t>the </a:t>
            </a:r>
            <a:r>
              <a:rPr sz="2100" spc="-30" dirty="0">
                <a:latin typeface="Arial MT"/>
                <a:cs typeface="Arial MT"/>
              </a:rPr>
              <a:t>JFAK </a:t>
            </a:r>
            <a:r>
              <a:rPr sz="2100" dirty="0">
                <a:latin typeface="Arial MT"/>
                <a:cs typeface="Arial MT"/>
              </a:rPr>
              <a:t>and should be kept </a:t>
            </a:r>
            <a:r>
              <a:rPr sz="2100" spc="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near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the top </a:t>
            </a:r>
            <a:r>
              <a:rPr sz="2100" dirty="0">
                <a:latin typeface="Arial MT"/>
                <a:cs typeface="Arial MT"/>
              </a:rPr>
              <a:t>of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your</a:t>
            </a:r>
            <a:r>
              <a:rPr sz="2100" spc="-12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Aid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Bag</a:t>
            </a:r>
            <a:endParaRPr sz="21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420"/>
              </a:spcBef>
            </a:pPr>
            <a:r>
              <a:rPr sz="2100" b="1" spc="-5" dirty="0">
                <a:latin typeface="Arial"/>
                <a:cs typeface="Arial"/>
              </a:rPr>
              <a:t>Always</a:t>
            </a:r>
            <a:r>
              <a:rPr sz="2100" b="1" spc="-10" dirty="0">
                <a:latin typeface="Arial"/>
                <a:cs typeface="Arial"/>
              </a:rPr>
              <a:t> </a:t>
            </a:r>
            <a:r>
              <a:rPr sz="2100" dirty="0">
                <a:latin typeface="Arial MT"/>
                <a:cs typeface="Arial MT"/>
              </a:rPr>
              <a:t>use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the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b="1" spc="-10" dirty="0">
                <a:latin typeface="Arial"/>
                <a:cs typeface="Arial"/>
              </a:rPr>
              <a:t>casualty’s </a:t>
            </a:r>
            <a:r>
              <a:rPr sz="2100" b="1" spc="-5" dirty="0">
                <a:latin typeface="Arial"/>
                <a:cs typeface="Arial"/>
              </a:rPr>
              <a:t>TQ</a:t>
            </a:r>
            <a:r>
              <a:rPr sz="2100" b="1" spc="-15" dirty="0">
                <a:latin typeface="Arial"/>
                <a:cs typeface="Arial"/>
              </a:rPr>
              <a:t> </a:t>
            </a:r>
            <a:r>
              <a:rPr sz="2100" b="1" spc="-5" dirty="0">
                <a:latin typeface="Arial"/>
                <a:cs typeface="Arial"/>
              </a:rPr>
              <a:t>first</a:t>
            </a:r>
            <a:endParaRPr sz="21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217969" y="2295431"/>
            <a:ext cx="114300" cy="576580"/>
          </a:xfrm>
          <a:custGeom>
            <a:avLst/>
            <a:gdLst/>
            <a:ahLst/>
            <a:cxnLst/>
            <a:rect l="l" t="t" r="r" b="b"/>
            <a:pathLst>
              <a:path w="114300" h="576580">
                <a:moveTo>
                  <a:pt x="0" y="575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575999"/>
                </a:lnTo>
                <a:lnTo>
                  <a:pt x="0" y="575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665760" y="1463131"/>
            <a:ext cx="4915535" cy="4831080"/>
            <a:chOff x="665760" y="1463131"/>
            <a:chExt cx="4915535" cy="4831080"/>
          </a:xfrm>
        </p:grpSpPr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141360" y="2018546"/>
              <a:ext cx="3439406" cy="4275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5760" y="1463131"/>
              <a:ext cx="3195302" cy="3876028"/>
            </a:xfrm>
            <a:prstGeom prst="rect">
              <a:avLst/>
            </a:prstGeom>
          </p:spPr>
        </p:pic>
      </p:grpSp>
      <p:sp>
        <p:nvSpPr>
          <p:cNvPr id="10" name="object 10"/>
          <p:cNvSpPr/>
          <p:nvPr/>
        </p:nvSpPr>
        <p:spPr>
          <a:xfrm>
            <a:off x="6217969" y="3156714"/>
            <a:ext cx="114300" cy="576580"/>
          </a:xfrm>
          <a:custGeom>
            <a:avLst/>
            <a:gdLst/>
            <a:ahLst/>
            <a:cxnLst/>
            <a:rect l="l" t="t" r="r" b="b"/>
            <a:pathLst>
              <a:path w="114300" h="576579">
                <a:moveTo>
                  <a:pt x="0" y="575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575999"/>
                </a:lnTo>
                <a:lnTo>
                  <a:pt x="0" y="575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217969" y="5110621"/>
            <a:ext cx="114300" cy="349250"/>
          </a:xfrm>
          <a:custGeom>
            <a:avLst/>
            <a:gdLst/>
            <a:ahLst/>
            <a:cxnLst/>
            <a:rect l="l" t="t" r="r" b="b"/>
            <a:pathLst>
              <a:path w="114300" h="349250">
                <a:moveTo>
                  <a:pt x="0" y="34870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48709"/>
                </a:lnTo>
                <a:lnTo>
                  <a:pt x="0" y="34870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217969" y="3993577"/>
            <a:ext cx="114300" cy="866775"/>
          </a:xfrm>
          <a:custGeom>
            <a:avLst/>
            <a:gdLst/>
            <a:ahLst/>
            <a:cxnLst/>
            <a:rect l="l" t="t" r="r" b="b"/>
            <a:pathLst>
              <a:path w="114300" h="866775">
                <a:moveTo>
                  <a:pt x="0" y="866630"/>
                </a:moveTo>
                <a:lnTo>
                  <a:pt x="0" y="0"/>
                </a:lnTo>
                <a:lnTo>
                  <a:pt x="114300" y="0"/>
                </a:lnTo>
                <a:lnTo>
                  <a:pt x="114300" y="866630"/>
                </a:lnTo>
                <a:lnTo>
                  <a:pt x="0" y="86663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16</a:t>
            </a:fld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202789" y="718888"/>
            <a:ext cx="3786504" cy="75311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649605" marR="5080" indent="-636905">
              <a:lnSpc>
                <a:spcPts val="2620"/>
              </a:lnSpc>
              <a:spcBef>
                <a:spcPts val="595"/>
              </a:spcBef>
            </a:pPr>
            <a:r>
              <a:rPr sz="2600" spc="-10" dirty="0">
                <a:solidFill>
                  <a:srgbClr val="901827"/>
                </a:solidFill>
              </a:rPr>
              <a:t>KNOW WHERE </a:t>
            </a:r>
            <a:r>
              <a:rPr sz="2600" spc="-35" dirty="0">
                <a:solidFill>
                  <a:srgbClr val="901827"/>
                </a:solidFill>
              </a:rPr>
              <a:t>TO </a:t>
            </a:r>
            <a:r>
              <a:rPr sz="2600" spc="-10" dirty="0">
                <a:solidFill>
                  <a:srgbClr val="901827"/>
                </a:solidFill>
              </a:rPr>
              <a:t>FIND </a:t>
            </a:r>
            <a:r>
              <a:rPr sz="2600" spc="-710" dirty="0">
                <a:solidFill>
                  <a:srgbClr val="901827"/>
                </a:solidFill>
              </a:rPr>
              <a:t> </a:t>
            </a:r>
            <a:r>
              <a:rPr sz="2600" spc="-10" dirty="0">
                <a:solidFill>
                  <a:srgbClr val="000000"/>
                </a:solidFill>
              </a:rPr>
              <a:t>A</a:t>
            </a:r>
            <a:r>
              <a:rPr sz="2600" spc="-110" dirty="0">
                <a:solidFill>
                  <a:srgbClr val="000000"/>
                </a:solidFill>
              </a:rPr>
              <a:t> </a:t>
            </a:r>
            <a:r>
              <a:rPr sz="2600" spc="-15" dirty="0">
                <a:solidFill>
                  <a:srgbClr val="000000"/>
                </a:solidFill>
              </a:rPr>
              <a:t>TOURNIQUET</a:t>
            </a:r>
            <a:endParaRPr sz="2600"/>
          </a:p>
        </p:txBody>
      </p:sp>
      <p:sp>
        <p:nvSpPr>
          <p:cNvPr id="5" name="object 5"/>
          <p:cNvSpPr txBox="1"/>
          <p:nvPr/>
        </p:nvSpPr>
        <p:spPr>
          <a:xfrm>
            <a:off x="900417" y="1866908"/>
            <a:ext cx="3779520" cy="2017395"/>
          </a:xfrm>
          <a:prstGeom prst="rect">
            <a:avLst/>
          </a:prstGeom>
        </p:spPr>
        <p:txBody>
          <a:bodyPr vert="horz" wrap="square" lIns="0" tIns="1524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400" b="1" spc="-5" dirty="0">
                <a:latin typeface="Arial"/>
                <a:cs typeface="Arial"/>
              </a:rPr>
              <a:t>QUICK</a:t>
            </a:r>
            <a:r>
              <a:rPr sz="2400" b="1" spc="-11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ACCESS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IS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KEY!</a:t>
            </a:r>
            <a:endParaRPr sz="2400">
              <a:latin typeface="Arial"/>
              <a:cs typeface="Arial"/>
            </a:endParaRPr>
          </a:p>
          <a:p>
            <a:pPr marL="469265" marR="144145">
              <a:lnSpc>
                <a:spcPts val="2300"/>
              </a:lnSpc>
              <a:spcBef>
                <a:spcPts val="1080"/>
              </a:spcBef>
            </a:pPr>
            <a:r>
              <a:rPr sz="2000" b="1" dirty="0">
                <a:latin typeface="Arial"/>
                <a:cs typeface="Arial"/>
              </a:rPr>
              <a:t>DON’T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leave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your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TQ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at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bottom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your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pack!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400" b="1" spc="-20" dirty="0">
                <a:solidFill>
                  <a:srgbClr val="901827"/>
                </a:solidFill>
                <a:latin typeface="Arial"/>
                <a:cs typeface="Arial"/>
              </a:rPr>
              <a:t>CASUALTY’S</a:t>
            </a:r>
            <a:r>
              <a:rPr sz="2400" b="1" spc="-35" dirty="0">
                <a:solidFill>
                  <a:srgbClr val="901827"/>
                </a:solidFill>
                <a:latin typeface="Arial"/>
                <a:cs typeface="Arial"/>
              </a:rPr>
              <a:t> JFAK</a:t>
            </a:r>
            <a:r>
              <a:rPr sz="2400" b="1" spc="-3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FIRST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57617" y="3975016"/>
            <a:ext cx="4544060" cy="20447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108585">
              <a:lnSpc>
                <a:spcPts val="2300"/>
              </a:lnSpc>
              <a:spcBef>
                <a:spcPts val="259"/>
              </a:spcBef>
            </a:pPr>
            <a:r>
              <a:rPr sz="2000" spc="-5" dirty="0">
                <a:latin typeface="Arial MT"/>
                <a:cs typeface="Arial MT"/>
              </a:rPr>
              <a:t>When </a:t>
            </a:r>
            <a:r>
              <a:rPr sz="2000" dirty="0">
                <a:latin typeface="Arial MT"/>
                <a:cs typeface="Arial MT"/>
              </a:rPr>
              <a:t>helping a </a:t>
            </a:r>
            <a:r>
              <a:rPr sz="2000" spc="-20" dirty="0">
                <a:latin typeface="Arial MT"/>
                <a:cs typeface="Arial MT"/>
              </a:rPr>
              <a:t>casualty, </a:t>
            </a:r>
            <a:r>
              <a:rPr sz="2000" dirty="0">
                <a:latin typeface="Arial MT"/>
                <a:cs typeface="Arial MT"/>
              </a:rPr>
              <a:t>use </a:t>
            </a: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b="1" spc="-5" dirty="0">
                <a:latin typeface="Arial"/>
                <a:cs typeface="Arial"/>
              </a:rPr>
              <a:t>TQ </a:t>
            </a:r>
            <a:r>
              <a:rPr sz="2000" spc="-5" dirty="0">
                <a:latin typeface="Arial MT"/>
                <a:cs typeface="Arial MT"/>
              </a:rPr>
              <a:t>in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b="1" spc="-10" dirty="0">
                <a:latin typeface="Arial"/>
                <a:cs typeface="Arial"/>
              </a:rPr>
              <a:t>casualty’s</a:t>
            </a:r>
            <a:r>
              <a:rPr sz="2000" b="1" spc="-5" dirty="0">
                <a:latin typeface="Arial"/>
                <a:cs typeface="Arial"/>
              </a:rPr>
              <a:t> </a:t>
            </a:r>
            <a:r>
              <a:rPr sz="2000" b="1" spc="-30" dirty="0">
                <a:latin typeface="Arial"/>
                <a:cs typeface="Arial"/>
              </a:rPr>
              <a:t>JFAK</a:t>
            </a:r>
            <a:r>
              <a:rPr sz="2000" b="1" spc="-5" dirty="0">
                <a:latin typeface="Arial"/>
                <a:cs typeface="Arial"/>
              </a:rPr>
              <a:t> first</a:t>
            </a:r>
            <a:endParaRPr sz="2000">
              <a:latin typeface="Arial"/>
              <a:cs typeface="Arial"/>
            </a:endParaRPr>
          </a:p>
          <a:p>
            <a:pPr marL="12700" marR="47625">
              <a:lnSpc>
                <a:spcPts val="2300"/>
              </a:lnSpc>
              <a:spcBef>
                <a:spcPts val="1000"/>
              </a:spcBef>
            </a:pPr>
            <a:r>
              <a:rPr sz="2000" spc="-5" dirty="0">
                <a:latin typeface="Arial MT"/>
                <a:cs typeface="Arial MT"/>
              </a:rPr>
              <a:t>If the casualty </a:t>
            </a:r>
            <a:r>
              <a:rPr sz="2000" dirty="0">
                <a:latin typeface="Arial MT"/>
                <a:cs typeface="Arial MT"/>
              </a:rPr>
              <a:t>is </a:t>
            </a:r>
            <a:r>
              <a:rPr sz="2000" b="1" dirty="0">
                <a:latin typeface="Arial"/>
                <a:cs typeface="Arial"/>
              </a:rPr>
              <a:t>missing </a:t>
            </a:r>
            <a:r>
              <a:rPr sz="2000" spc="-5" dirty="0">
                <a:latin typeface="Arial MT"/>
                <a:cs typeface="Arial MT"/>
              </a:rPr>
              <a:t>their </a:t>
            </a:r>
            <a:r>
              <a:rPr sz="2000" b="1" spc="-5" dirty="0">
                <a:latin typeface="Arial"/>
                <a:cs typeface="Arial"/>
              </a:rPr>
              <a:t>TQ</a:t>
            </a:r>
            <a:r>
              <a:rPr sz="2000" spc="-5" dirty="0">
                <a:latin typeface="Arial MT"/>
                <a:cs typeface="Arial MT"/>
              </a:rPr>
              <a:t>, </a:t>
            </a:r>
            <a:r>
              <a:rPr sz="2000" dirty="0">
                <a:latin typeface="Arial MT"/>
                <a:cs typeface="Arial MT"/>
              </a:rPr>
              <a:t>then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use</a:t>
            </a:r>
            <a:r>
              <a:rPr sz="2000" spc="-5" dirty="0">
                <a:latin typeface="Arial MT"/>
                <a:cs typeface="Arial MT"/>
              </a:rPr>
              <a:t> the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next </a:t>
            </a:r>
            <a:r>
              <a:rPr sz="2000" b="1" dirty="0">
                <a:latin typeface="Arial"/>
                <a:cs typeface="Arial"/>
              </a:rPr>
              <a:t>available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option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ts val="2300"/>
              </a:lnSpc>
              <a:spcBef>
                <a:spcPts val="1000"/>
              </a:spcBef>
            </a:pPr>
            <a:r>
              <a:rPr sz="2000" dirty="0">
                <a:latin typeface="Arial MT"/>
                <a:cs typeface="Arial MT"/>
              </a:rPr>
              <a:t>As a CMC, you’re </a:t>
            </a:r>
            <a:r>
              <a:rPr sz="2000" spc="-5" dirty="0">
                <a:latin typeface="Arial MT"/>
                <a:cs typeface="Arial MT"/>
              </a:rPr>
              <a:t>expected to </a:t>
            </a:r>
            <a:r>
              <a:rPr sz="2000" dirty="0">
                <a:latin typeface="Arial MT"/>
                <a:cs typeface="Arial MT"/>
              </a:rPr>
              <a:t>have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immediate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access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medical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equipment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11961" y="4078539"/>
            <a:ext cx="114300" cy="584835"/>
          </a:xfrm>
          <a:custGeom>
            <a:avLst/>
            <a:gdLst/>
            <a:ahLst/>
            <a:cxnLst/>
            <a:rect l="l" t="t" r="r" b="b"/>
            <a:pathLst>
              <a:path w="114300" h="584835">
                <a:moveTo>
                  <a:pt x="0" y="584767"/>
                </a:moveTo>
                <a:lnTo>
                  <a:pt x="0" y="0"/>
                </a:lnTo>
                <a:lnTo>
                  <a:pt x="114300" y="0"/>
                </a:lnTo>
                <a:lnTo>
                  <a:pt x="114300" y="584767"/>
                </a:lnTo>
                <a:lnTo>
                  <a:pt x="0" y="584767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1961" y="4843595"/>
            <a:ext cx="114300" cy="525145"/>
          </a:xfrm>
          <a:custGeom>
            <a:avLst/>
            <a:gdLst/>
            <a:ahLst/>
            <a:cxnLst/>
            <a:rect l="l" t="t" r="r" b="b"/>
            <a:pathLst>
              <a:path w="114300" h="525145">
                <a:moveTo>
                  <a:pt x="0" y="525142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5142"/>
                </a:lnTo>
                <a:lnTo>
                  <a:pt x="0" y="525142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612835" y="5359656"/>
            <a:ext cx="3621404" cy="828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640"/>
              </a:lnSpc>
              <a:spcBef>
                <a:spcPts val="100"/>
              </a:spcBef>
            </a:pPr>
            <a:r>
              <a:rPr sz="3200" b="1" spc="-5" dirty="0">
                <a:solidFill>
                  <a:srgbClr val="921928"/>
                </a:solidFill>
                <a:latin typeface="Arial"/>
                <a:cs typeface="Arial"/>
              </a:rPr>
              <a:t>INDIVIDUAL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ts val="2680"/>
              </a:lnSpc>
            </a:pPr>
            <a:r>
              <a:rPr sz="2400" b="1" spc="-5" dirty="0">
                <a:latin typeface="Arial"/>
                <a:cs typeface="Arial"/>
              </a:rPr>
              <a:t>Joint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First</a:t>
            </a:r>
            <a:r>
              <a:rPr sz="2400" b="1" spc="-10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Aid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Kit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spc="-25" dirty="0">
                <a:latin typeface="Arial"/>
                <a:cs typeface="Arial"/>
              </a:rPr>
              <a:t>(JFAK)</a:t>
            </a:r>
            <a:endParaRPr sz="24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527" y="2536058"/>
            <a:ext cx="114300" cy="612140"/>
          </a:xfrm>
          <a:custGeom>
            <a:avLst/>
            <a:gdLst/>
            <a:ahLst/>
            <a:cxnLst/>
            <a:rect l="l" t="t" r="r" b="b"/>
            <a:pathLst>
              <a:path w="114300" h="612139">
                <a:moveTo>
                  <a:pt x="0" y="612001"/>
                </a:moveTo>
                <a:lnTo>
                  <a:pt x="0" y="0"/>
                </a:lnTo>
                <a:lnTo>
                  <a:pt x="114300" y="0"/>
                </a:lnTo>
                <a:lnTo>
                  <a:pt x="114300" y="612001"/>
                </a:lnTo>
                <a:lnTo>
                  <a:pt x="0" y="612001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43685" y="3024880"/>
            <a:ext cx="4838396" cy="2045571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443685" y="1807324"/>
            <a:ext cx="2404513" cy="1133440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911961" y="5531237"/>
            <a:ext cx="114300" cy="567690"/>
          </a:xfrm>
          <a:custGeom>
            <a:avLst/>
            <a:gdLst/>
            <a:ahLst/>
            <a:cxnLst/>
            <a:rect l="l" t="t" r="r" b="b"/>
            <a:pathLst>
              <a:path w="114300" h="567689">
                <a:moveTo>
                  <a:pt x="0" y="567313"/>
                </a:moveTo>
                <a:lnTo>
                  <a:pt x="0" y="0"/>
                </a:lnTo>
                <a:lnTo>
                  <a:pt x="114300" y="0"/>
                </a:lnTo>
                <a:lnTo>
                  <a:pt x="114300" y="567313"/>
                </a:lnTo>
                <a:lnTo>
                  <a:pt x="0" y="567313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17</a:t>
            </a:fld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520184" y="2233366"/>
            <a:ext cx="5842000" cy="3302000"/>
          </a:xfrm>
          <a:prstGeom prst="rect">
            <a:avLst/>
          </a:prstGeom>
        </p:spPr>
        <p:txBody>
          <a:bodyPr vert="horz" wrap="square" lIns="0" tIns="1111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75"/>
              </a:spcBef>
            </a:pP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ONE-HANDED</a:t>
            </a:r>
            <a:r>
              <a:rPr sz="2400" b="1" spc="-11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20" dirty="0">
                <a:solidFill>
                  <a:srgbClr val="901827"/>
                </a:solidFill>
                <a:latin typeface="Arial"/>
                <a:cs typeface="Arial"/>
              </a:rPr>
              <a:t>APPLICATION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2080"/>
              </a:lnSpc>
              <a:spcBef>
                <a:spcPts val="980"/>
              </a:spcBef>
            </a:pP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dirty="0">
                <a:latin typeface="Arial MT"/>
                <a:cs typeface="Arial MT"/>
              </a:rPr>
              <a:t>one-handed </a:t>
            </a:r>
            <a:r>
              <a:rPr sz="2000" spc="-5" dirty="0">
                <a:latin typeface="Arial MT"/>
                <a:cs typeface="Arial MT"/>
              </a:rPr>
              <a:t>application </a:t>
            </a:r>
            <a:r>
              <a:rPr sz="2000" dirty="0">
                <a:latin typeface="Arial MT"/>
                <a:cs typeface="Arial MT"/>
              </a:rPr>
              <a:t>is normally used </a:t>
            </a:r>
            <a:r>
              <a:rPr sz="2000" spc="-5" dirty="0">
                <a:latin typeface="Arial MT"/>
                <a:cs typeface="Arial MT"/>
              </a:rPr>
              <a:t>to </a:t>
            </a:r>
            <a:r>
              <a:rPr sz="2000" dirty="0">
                <a:latin typeface="Arial MT"/>
                <a:cs typeface="Arial MT"/>
              </a:rPr>
              <a:t> apply a </a:t>
            </a:r>
            <a:r>
              <a:rPr sz="2000" i="1" spc="-5" dirty="0">
                <a:latin typeface="Arial"/>
                <a:cs typeface="Arial"/>
              </a:rPr>
              <a:t>CoTCCC-recommended </a:t>
            </a:r>
            <a:r>
              <a:rPr sz="2000" dirty="0">
                <a:latin typeface="Arial MT"/>
                <a:cs typeface="Arial MT"/>
              </a:rPr>
              <a:t>windlass or </a:t>
            </a:r>
            <a:r>
              <a:rPr sz="2000" spc="-5" dirty="0">
                <a:latin typeface="Arial MT"/>
                <a:cs typeface="Arial MT"/>
              </a:rPr>
              <a:t>ratchet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TQ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to the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upper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extremity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450">
              <a:latin typeface="Arial"/>
              <a:cs typeface="Arial"/>
            </a:endParaRPr>
          </a:p>
          <a:p>
            <a:pPr marL="58419">
              <a:lnSpc>
                <a:spcPct val="100000"/>
              </a:lnSpc>
            </a:pP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WINDLASS</a:t>
            </a:r>
            <a:r>
              <a:rPr sz="2400" b="1" spc="-1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dirty="0">
                <a:latin typeface="Arial MT"/>
                <a:cs typeface="Arial MT"/>
              </a:rPr>
              <a:t>and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b="1" spc="-30" dirty="0">
                <a:solidFill>
                  <a:srgbClr val="901827"/>
                </a:solidFill>
                <a:latin typeface="Arial"/>
                <a:cs typeface="Arial"/>
              </a:rPr>
              <a:t>RATCHET</a:t>
            </a:r>
            <a:r>
              <a:rPr sz="2400" b="1" spc="-1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TQs</a:t>
            </a:r>
            <a:endParaRPr sz="2400">
              <a:latin typeface="Arial"/>
              <a:cs typeface="Arial"/>
            </a:endParaRPr>
          </a:p>
          <a:p>
            <a:pPr marL="213995" marR="256540">
              <a:lnSpc>
                <a:spcPct val="191700"/>
              </a:lnSpc>
              <a:spcBef>
                <a:spcPts val="10"/>
              </a:spcBef>
            </a:pPr>
            <a:r>
              <a:rPr sz="2000" dirty="0">
                <a:latin typeface="Arial MT"/>
                <a:cs typeface="Arial MT"/>
              </a:rPr>
              <a:t>Use</a:t>
            </a:r>
            <a:r>
              <a:rPr sz="2000" spc="-5" dirty="0">
                <a:latin typeface="Arial MT"/>
                <a:cs typeface="Arial MT"/>
              </a:rPr>
              <a:t> the </a:t>
            </a:r>
            <a:r>
              <a:rPr sz="2000" b="1" spc="-5" dirty="0">
                <a:latin typeface="Arial"/>
                <a:cs typeface="Arial"/>
              </a:rPr>
              <a:t>windlass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or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ratchet </a:t>
            </a:r>
            <a:r>
              <a:rPr sz="2000" spc="-5" dirty="0">
                <a:latin typeface="Arial MT"/>
                <a:cs typeface="Arial MT"/>
              </a:rPr>
              <a:t>TQ from the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30" dirty="0">
                <a:latin typeface="Arial MT"/>
                <a:cs typeface="Arial MT"/>
              </a:rPr>
              <a:t>JFAK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are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effective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can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applied </a:t>
            </a:r>
            <a:r>
              <a:rPr sz="2000" b="1" dirty="0">
                <a:latin typeface="Arial"/>
                <a:cs typeface="Arial"/>
              </a:rPr>
              <a:t>quickly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336082" y="768290"/>
            <a:ext cx="352044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483234">
              <a:lnSpc>
                <a:spcPts val="2080"/>
              </a:lnSpc>
              <a:spcBef>
                <a:spcPts val="450"/>
              </a:spcBef>
            </a:pPr>
            <a:r>
              <a:rPr sz="2000" spc="-5" dirty="0">
                <a:solidFill>
                  <a:srgbClr val="000000"/>
                </a:solidFill>
              </a:rPr>
              <a:t>SELF-APPLICATION, </a:t>
            </a:r>
            <a:r>
              <a:rPr sz="2000" dirty="0">
                <a:solidFill>
                  <a:srgbClr val="000000"/>
                </a:solidFill>
              </a:rPr>
              <a:t> </a:t>
            </a:r>
            <a:r>
              <a:rPr sz="2000" spc="10" dirty="0">
                <a:solidFill>
                  <a:srgbClr val="901827"/>
                </a:solidFill>
              </a:rPr>
              <a:t>ONE-HANDED</a:t>
            </a:r>
            <a:r>
              <a:rPr sz="2000" spc="-90" dirty="0">
                <a:solidFill>
                  <a:srgbClr val="901827"/>
                </a:solidFill>
              </a:rPr>
              <a:t> </a:t>
            </a:r>
            <a:r>
              <a:rPr sz="2000" spc="5" dirty="0">
                <a:solidFill>
                  <a:srgbClr val="000000"/>
                </a:solidFill>
              </a:rPr>
              <a:t>TOURNIQUET</a:t>
            </a:r>
            <a:endParaRPr sz="2000"/>
          </a:p>
        </p:txBody>
      </p:sp>
      <p:grpSp>
        <p:nvGrpSpPr>
          <p:cNvPr id="6" name="object 6"/>
          <p:cNvGrpSpPr/>
          <p:nvPr/>
        </p:nvGrpSpPr>
        <p:grpSpPr>
          <a:xfrm>
            <a:off x="402456" y="1818524"/>
            <a:ext cx="4892675" cy="5039995"/>
            <a:chOff x="402456" y="1818524"/>
            <a:chExt cx="4892675" cy="5039995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2456" y="1818524"/>
              <a:ext cx="2959100" cy="29591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84736" y="3711489"/>
              <a:ext cx="3509919" cy="314650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782003" y="2396805"/>
              <a:ext cx="3200433" cy="2898914"/>
            </a:xfrm>
            <a:prstGeom prst="rect">
              <a:avLst/>
            </a:prstGeom>
          </p:spPr>
        </p:pic>
      </p:grpSp>
      <p:sp>
        <p:nvSpPr>
          <p:cNvPr id="10" name="object 10"/>
          <p:cNvSpPr/>
          <p:nvPr/>
        </p:nvSpPr>
        <p:spPr>
          <a:xfrm>
            <a:off x="5602566" y="4649737"/>
            <a:ext cx="0" cy="349885"/>
          </a:xfrm>
          <a:custGeom>
            <a:avLst/>
            <a:gdLst/>
            <a:ahLst/>
            <a:cxnLst/>
            <a:rect l="l" t="t" r="r" b="b"/>
            <a:pathLst>
              <a:path h="349885">
                <a:moveTo>
                  <a:pt x="0" y="34973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0182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602566" y="5284049"/>
            <a:ext cx="0" cy="349885"/>
          </a:xfrm>
          <a:custGeom>
            <a:avLst/>
            <a:gdLst/>
            <a:ahLst/>
            <a:cxnLst/>
            <a:rect l="l" t="t" r="r" b="b"/>
            <a:pathLst>
              <a:path h="349885">
                <a:moveTo>
                  <a:pt x="0" y="34973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0182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18</a:t>
            </a:fld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6780" y="904633"/>
            <a:ext cx="11678440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168910" algn="ctr">
              <a:spcBef>
                <a:spcPts val="100"/>
              </a:spcBef>
            </a:pPr>
            <a:r>
              <a:rPr dirty="0"/>
              <a:t>ONE-HANDED WINDLASS TQ APPLICATION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4" name="object 4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19</a:t>
            </a:fld>
            <a:endParaRPr dirty="0"/>
          </a:p>
        </p:txBody>
      </p:sp>
      <p:pic>
        <p:nvPicPr>
          <p:cNvPr id="9" name="3a. One-Handed Windlass Tourniquet (Care Under Fire)">
            <a:hlinkClick r:id="" action="ppaction://media"/>
            <a:extLst>
              <a:ext uri="{FF2B5EF4-FFF2-40B4-BE49-F238E27FC236}">
                <a16:creationId xmlns:a16="http://schemas.microsoft.com/office/drawing/2014/main" id="{4C0E5EF9-03FC-FA0B-5E89-E5EF860CB6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6928" y="1603751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53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3" name="object 3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20</a:t>
            </a:fld>
            <a:endParaRPr dirty="0"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-197878" y="909200"/>
            <a:ext cx="12192000" cy="529247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5080" indent="469900" algn="ctr">
              <a:lnSpc>
                <a:spcPct val="101499"/>
              </a:lnSpc>
              <a:spcBef>
                <a:spcPts val="35"/>
              </a:spcBef>
            </a:pPr>
            <a:r>
              <a:rPr spc="-5" dirty="0"/>
              <a:t>ONE-HANDED </a:t>
            </a:r>
            <a:r>
              <a:rPr spc="-40" dirty="0"/>
              <a:t>RATCHET </a:t>
            </a:r>
            <a:r>
              <a:rPr spc="-10" dirty="0"/>
              <a:t>T</a:t>
            </a:r>
            <a:r>
              <a:rPr lang="en-US" spc="-10" dirty="0"/>
              <a:t>Q </a:t>
            </a:r>
            <a:r>
              <a:rPr spc="-30" dirty="0"/>
              <a:t>APPLICATION</a:t>
            </a:r>
          </a:p>
        </p:txBody>
      </p:sp>
      <p:pic>
        <p:nvPicPr>
          <p:cNvPr id="9" name="3b. One-Handed Ratchet Tourniquet (Care Under Fire)">
            <a:hlinkClick r:id="" action="ppaction://media"/>
            <a:extLst>
              <a:ext uri="{FF2B5EF4-FFF2-40B4-BE49-F238E27FC236}">
                <a16:creationId xmlns:a16="http://schemas.microsoft.com/office/drawing/2014/main" id="{4DB26452-2200-D96C-5F63-1868CA9376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6928" y="1583753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7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23058" y="1892238"/>
            <a:ext cx="4720281" cy="445153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626561" y="2154520"/>
            <a:ext cx="4411980" cy="1600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850" b="1" spc="15" dirty="0">
                <a:latin typeface="Arial"/>
                <a:cs typeface="Arial"/>
              </a:rPr>
              <a:t>EXERCISE CAUTION </a:t>
            </a:r>
            <a:r>
              <a:rPr sz="850" spc="10" dirty="0">
                <a:latin typeface="Arial MT"/>
                <a:cs typeface="Arial MT"/>
              </a:rPr>
              <a:t>in</a:t>
            </a:r>
            <a:r>
              <a:rPr sz="850" spc="20" dirty="0">
                <a:latin typeface="Arial MT"/>
                <a:cs typeface="Arial MT"/>
              </a:rPr>
              <a:t> </a:t>
            </a:r>
            <a:r>
              <a:rPr sz="850" spc="15" dirty="0">
                <a:latin typeface="Arial MT"/>
                <a:cs typeface="Arial MT"/>
              </a:rPr>
              <a:t>approaching </a:t>
            </a:r>
            <a:r>
              <a:rPr sz="850" spc="10" dirty="0">
                <a:latin typeface="Arial MT"/>
                <a:cs typeface="Arial MT"/>
              </a:rPr>
              <a:t>the</a:t>
            </a:r>
            <a:r>
              <a:rPr sz="850" spc="15" dirty="0">
                <a:latin typeface="Arial MT"/>
                <a:cs typeface="Arial MT"/>
              </a:rPr>
              <a:t> </a:t>
            </a:r>
            <a:r>
              <a:rPr sz="850" spc="10" dirty="0">
                <a:latin typeface="Arial MT"/>
                <a:cs typeface="Arial MT"/>
              </a:rPr>
              <a:t>casualty</a:t>
            </a:r>
            <a:r>
              <a:rPr sz="850" spc="20" dirty="0">
                <a:latin typeface="Arial MT"/>
                <a:cs typeface="Arial MT"/>
              </a:rPr>
              <a:t> </a:t>
            </a:r>
            <a:r>
              <a:rPr sz="850" spc="10" dirty="0">
                <a:latin typeface="Arial MT"/>
                <a:cs typeface="Arial MT"/>
              </a:rPr>
              <a:t>to</a:t>
            </a:r>
            <a:r>
              <a:rPr sz="850" spc="15" dirty="0">
                <a:latin typeface="Arial MT"/>
                <a:cs typeface="Arial MT"/>
              </a:rPr>
              <a:t> </a:t>
            </a:r>
            <a:r>
              <a:rPr sz="850" spc="10" dirty="0">
                <a:latin typeface="Arial MT"/>
                <a:cs typeface="Arial MT"/>
              </a:rPr>
              <a:t>avoid</a:t>
            </a:r>
            <a:r>
              <a:rPr sz="850" spc="15" dirty="0">
                <a:latin typeface="Arial MT"/>
                <a:cs typeface="Arial MT"/>
              </a:rPr>
              <a:t> </a:t>
            </a:r>
            <a:r>
              <a:rPr sz="850" spc="10" dirty="0">
                <a:latin typeface="Arial MT"/>
                <a:cs typeface="Arial MT"/>
              </a:rPr>
              <a:t>creating</a:t>
            </a:r>
            <a:r>
              <a:rPr sz="850" spc="20" dirty="0">
                <a:latin typeface="Arial MT"/>
                <a:cs typeface="Arial MT"/>
              </a:rPr>
              <a:t> </a:t>
            </a:r>
            <a:r>
              <a:rPr sz="850" spc="10" dirty="0">
                <a:latin typeface="Arial MT"/>
                <a:cs typeface="Arial MT"/>
              </a:rPr>
              <a:t>additional</a:t>
            </a:r>
            <a:r>
              <a:rPr sz="850" spc="15" dirty="0">
                <a:latin typeface="Arial MT"/>
                <a:cs typeface="Arial MT"/>
              </a:rPr>
              <a:t> </a:t>
            </a:r>
            <a:r>
              <a:rPr sz="850" spc="10" dirty="0">
                <a:latin typeface="Arial MT"/>
                <a:cs typeface="Arial MT"/>
              </a:rPr>
              <a:t>casualties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678815" marR="5080" indent="670560">
              <a:lnSpc>
                <a:spcPts val="2080"/>
              </a:lnSpc>
              <a:spcBef>
                <a:spcPts val="450"/>
              </a:spcBef>
            </a:pPr>
            <a:r>
              <a:rPr sz="2000" spc="-10" dirty="0">
                <a:solidFill>
                  <a:srgbClr val="000000"/>
                </a:solidFill>
              </a:rPr>
              <a:t>CASUALTY </a:t>
            </a:r>
            <a:r>
              <a:rPr sz="2000" spc="10" dirty="0">
                <a:solidFill>
                  <a:srgbClr val="000000"/>
                </a:solidFill>
              </a:rPr>
              <a:t>SUPPORT WHEN </a:t>
            </a:r>
            <a:r>
              <a:rPr sz="2000" spc="15" dirty="0">
                <a:solidFill>
                  <a:srgbClr val="000000"/>
                </a:solidFill>
              </a:rPr>
              <a:t> </a:t>
            </a:r>
            <a:r>
              <a:rPr sz="2000" spc="5" dirty="0">
                <a:solidFill>
                  <a:srgbClr val="901827"/>
                </a:solidFill>
              </a:rPr>
              <a:t>UNRESPONSIVE</a:t>
            </a:r>
            <a:r>
              <a:rPr sz="2000" spc="-10" dirty="0">
                <a:solidFill>
                  <a:srgbClr val="901827"/>
                </a:solidFill>
              </a:rPr>
              <a:t> </a:t>
            </a:r>
            <a:r>
              <a:rPr sz="2000" spc="10" dirty="0">
                <a:solidFill>
                  <a:srgbClr val="000000"/>
                </a:solidFill>
              </a:rPr>
              <a:t>OR</a:t>
            </a:r>
            <a:r>
              <a:rPr sz="2000" spc="-10" dirty="0">
                <a:solidFill>
                  <a:srgbClr val="000000"/>
                </a:solidFill>
              </a:rPr>
              <a:t> </a:t>
            </a:r>
            <a:r>
              <a:rPr sz="2000" spc="10" dirty="0">
                <a:solidFill>
                  <a:srgbClr val="901827"/>
                </a:solidFill>
              </a:rPr>
              <a:t>UNABLE</a:t>
            </a:r>
            <a:r>
              <a:rPr sz="2000" spc="-5" dirty="0">
                <a:solidFill>
                  <a:srgbClr val="901827"/>
                </a:solidFill>
              </a:rPr>
              <a:t> </a:t>
            </a:r>
            <a:r>
              <a:rPr sz="2000" spc="-10" dirty="0">
                <a:solidFill>
                  <a:srgbClr val="901827"/>
                </a:solidFill>
              </a:rPr>
              <a:t>TO </a:t>
            </a:r>
            <a:r>
              <a:rPr sz="2000" spc="10" dirty="0">
                <a:solidFill>
                  <a:srgbClr val="901827"/>
                </a:solidFill>
              </a:rPr>
              <a:t>MOVE</a:t>
            </a:r>
            <a:endParaRPr sz="2000"/>
          </a:p>
        </p:txBody>
      </p:sp>
      <p:sp>
        <p:nvSpPr>
          <p:cNvPr id="7" name="object 7"/>
          <p:cNvSpPr/>
          <p:nvPr/>
        </p:nvSpPr>
        <p:spPr>
          <a:xfrm>
            <a:off x="6310499" y="3951513"/>
            <a:ext cx="114300" cy="835660"/>
          </a:xfrm>
          <a:custGeom>
            <a:avLst/>
            <a:gdLst/>
            <a:ahLst/>
            <a:cxnLst/>
            <a:rect l="l" t="t" r="r" b="b"/>
            <a:pathLst>
              <a:path w="114300" h="835660">
                <a:moveTo>
                  <a:pt x="0" y="835639"/>
                </a:moveTo>
                <a:lnTo>
                  <a:pt x="0" y="0"/>
                </a:lnTo>
                <a:lnTo>
                  <a:pt x="114300" y="0"/>
                </a:lnTo>
                <a:lnTo>
                  <a:pt x="114300" y="835639"/>
                </a:lnTo>
                <a:lnTo>
                  <a:pt x="0" y="835639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217672" y="5145740"/>
            <a:ext cx="5518785" cy="1236980"/>
          </a:xfrm>
          <a:custGeom>
            <a:avLst/>
            <a:gdLst/>
            <a:ahLst/>
            <a:cxnLst/>
            <a:rect l="l" t="t" r="r" b="b"/>
            <a:pathLst>
              <a:path w="5518784" h="1236979">
                <a:moveTo>
                  <a:pt x="5390893" y="0"/>
                </a:moveTo>
                <a:lnTo>
                  <a:pt x="127486" y="0"/>
                </a:lnTo>
                <a:lnTo>
                  <a:pt x="77862" y="10018"/>
                </a:lnTo>
                <a:lnTo>
                  <a:pt x="37339" y="37339"/>
                </a:lnTo>
                <a:lnTo>
                  <a:pt x="10018" y="77862"/>
                </a:lnTo>
                <a:lnTo>
                  <a:pt x="0" y="127486"/>
                </a:lnTo>
                <a:lnTo>
                  <a:pt x="0" y="1109164"/>
                </a:lnTo>
                <a:lnTo>
                  <a:pt x="10018" y="1158787"/>
                </a:lnTo>
                <a:lnTo>
                  <a:pt x="37339" y="1199311"/>
                </a:lnTo>
                <a:lnTo>
                  <a:pt x="77862" y="1226632"/>
                </a:lnTo>
                <a:lnTo>
                  <a:pt x="127486" y="1236650"/>
                </a:lnTo>
                <a:lnTo>
                  <a:pt x="5390893" y="1236650"/>
                </a:lnTo>
                <a:lnTo>
                  <a:pt x="5440516" y="1226632"/>
                </a:lnTo>
                <a:lnTo>
                  <a:pt x="5481039" y="1199311"/>
                </a:lnTo>
                <a:lnTo>
                  <a:pt x="5508361" y="1158787"/>
                </a:lnTo>
                <a:lnTo>
                  <a:pt x="5518379" y="1109164"/>
                </a:lnTo>
                <a:lnTo>
                  <a:pt x="5518379" y="127486"/>
                </a:lnTo>
                <a:lnTo>
                  <a:pt x="5508361" y="77862"/>
                </a:lnTo>
                <a:lnTo>
                  <a:pt x="5481039" y="37339"/>
                </a:lnTo>
                <a:lnTo>
                  <a:pt x="5440516" y="10018"/>
                </a:lnTo>
                <a:lnTo>
                  <a:pt x="5390893" y="0"/>
                </a:lnTo>
                <a:close/>
              </a:path>
            </a:pathLst>
          </a:custGeom>
          <a:solidFill>
            <a:srgbClr val="FFF5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340303" y="5272391"/>
            <a:ext cx="4001135" cy="921385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5"/>
              </a:spcBef>
            </a:pPr>
            <a:r>
              <a:rPr sz="2100" b="1" spc="-20" dirty="0">
                <a:solidFill>
                  <a:srgbClr val="901827"/>
                </a:solidFill>
                <a:latin typeface="Arial"/>
                <a:cs typeface="Arial"/>
              </a:rPr>
              <a:t>IMPORTANT</a:t>
            </a:r>
            <a:r>
              <a:rPr sz="2100" b="1" spc="-4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100" b="1" spc="-15" dirty="0">
                <a:latin typeface="Arial"/>
                <a:cs typeface="Arial"/>
              </a:rPr>
              <a:t>CONSIDERATION</a:t>
            </a:r>
            <a:r>
              <a:rPr sz="2100" b="1" spc="-15" dirty="0">
                <a:solidFill>
                  <a:srgbClr val="2E3334"/>
                </a:solidFill>
                <a:latin typeface="Arial"/>
                <a:cs typeface="Arial"/>
              </a:rPr>
              <a:t>:</a:t>
            </a:r>
            <a:endParaRPr sz="2100">
              <a:latin typeface="Arial"/>
              <a:cs typeface="Arial"/>
            </a:endParaRPr>
          </a:p>
          <a:p>
            <a:pPr marL="15240" marR="5080">
              <a:lnSpc>
                <a:spcPts val="1900"/>
              </a:lnSpc>
              <a:spcBef>
                <a:spcPts val="500"/>
              </a:spcBef>
            </a:pPr>
            <a:r>
              <a:rPr sz="1800" spc="-5" dirty="0">
                <a:latin typeface="Arial MT"/>
                <a:cs typeface="Arial MT"/>
              </a:rPr>
              <a:t>When </a:t>
            </a:r>
            <a:r>
              <a:rPr sz="1800" dirty="0">
                <a:latin typeface="Arial MT"/>
                <a:cs typeface="Arial MT"/>
              </a:rPr>
              <a:t>helping a </a:t>
            </a:r>
            <a:r>
              <a:rPr sz="1800" spc="-20" dirty="0">
                <a:latin typeface="Arial MT"/>
                <a:cs typeface="Arial MT"/>
              </a:rPr>
              <a:t>casualty, </a:t>
            </a:r>
            <a:r>
              <a:rPr sz="1800" dirty="0">
                <a:latin typeface="Arial MT"/>
                <a:cs typeface="Arial MT"/>
              </a:rPr>
              <a:t>use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b="1" spc="-5" dirty="0">
                <a:latin typeface="Arial"/>
                <a:cs typeface="Arial"/>
              </a:rPr>
              <a:t>TQ </a:t>
            </a:r>
            <a:r>
              <a:rPr sz="1800" spc="-5" dirty="0">
                <a:latin typeface="Arial MT"/>
                <a:cs typeface="Arial MT"/>
              </a:rPr>
              <a:t>in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spc="-10" dirty="0">
                <a:latin typeface="Arial"/>
                <a:cs typeface="Arial"/>
              </a:rPr>
              <a:t>casualty’s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25" dirty="0">
                <a:latin typeface="Arial"/>
                <a:cs typeface="Arial"/>
              </a:rPr>
              <a:t>JFAK</a:t>
            </a:r>
            <a:r>
              <a:rPr sz="1800" b="1" spc="-5" dirty="0">
                <a:latin typeface="Arial"/>
                <a:cs typeface="Arial"/>
              </a:rPr>
              <a:t> first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438033" y="5367858"/>
            <a:ext cx="742408" cy="646330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6310499" y="2188028"/>
            <a:ext cx="114300" cy="835660"/>
          </a:xfrm>
          <a:custGeom>
            <a:avLst/>
            <a:gdLst/>
            <a:ahLst/>
            <a:cxnLst/>
            <a:rect l="l" t="t" r="r" b="b"/>
            <a:pathLst>
              <a:path w="114300" h="835660">
                <a:moveTo>
                  <a:pt x="0" y="835639"/>
                </a:moveTo>
                <a:lnTo>
                  <a:pt x="0" y="0"/>
                </a:lnTo>
                <a:lnTo>
                  <a:pt x="114300" y="0"/>
                </a:lnTo>
                <a:lnTo>
                  <a:pt x="114300" y="835639"/>
                </a:lnTo>
                <a:lnTo>
                  <a:pt x="0" y="835639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310499" y="3200400"/>
            <a:ext cx="114300" cy="585470"/>
          </a:xfrm>
          <a:custGeom>
            <a:avLst/>
            <a:gdLst/>
            <a:ahLst/>
            <a:cxnLst/>
            <a:rect l="l" t="t" r="r" b="b"/>
            <a:pathLst>
              <a:path w="114300" h="585470">
                <a:moveTo>
                  <a:pt x="0" y="585268"/>
                </a:moveTo>
                <a:lnTo>
                  <a:pt x="0" y="0"/>
                </a:lnTo>
                <a:lnTo>
                  <a:pt x="114300" y="0"/>
                </a:lnTo>
                <a:lnTo>
                  <a:pt x="114300" y="585268"/>
                </a:lnTo>
                <a:lnTo>
                  <a:pt x="0" y="585268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21</a:t>
            </a:fld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3" name="object 3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22</a:t>
            </a:fld>
            <a:endParaRPr dirty="0"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0" y="825957"/>
            <a:ext cx="12192000" cy="529247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5080" indent="287655" algn="ctr">
              <a:lnSpc>
                <a:spcPct val="101499"/>
              </a:lnSpc>
              <a:spcBef>
                <a:spcPts val="35"/>
              </a:spcBef>
            </a:pPr>
            <a:r>
              <a:rPr spc="-5" dirty="0"/>
              <a:t>TWO-HANDED WINDLASS </a:t>
            </a:r>
            <a:r>
              <a:rPr spc="-10" dirty="0"/>
              <a:t>T</a:t>
            </a:r>
            <a:r>
              <a:rPr lang="en-US" spc="-10" dirty="0"/>
              <a:t>Q</a:t>
            </a:r>
            <a:r>
              <a:rPr spc="-180" dirty="0"/>
              <a:t> </a:t>
            </a:r>
            <a:r>
              <a:rPr spc="-30" dirty="0"/>
              <a:t>APPLICATION</a:t>
            </a:r>
          </a:p>
        </p:txBody>
      </p:sp>
      <p:pic>
        <p:nvPicPr>
          <p:cNvPr id="9" name="3c. Two-Handed Windlass Tourniquet (Care Under Fire)">
            <a:hlinkClick r:id="" action="ppaction://media"/>
            <a:extLst>
              <a:ext uri="{FF2B5EF4-FFF2-40B4-BE49-F238E27FC236}">
                <a16:creationId xmlns:a16="http://schemas.microsoft.com/office/drawing/2014/main" id="{80508807-0D1A-A1A1-4F7A-3A9334F993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22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3" name="object 3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23</a:t>
            </a:fld>
            <a:endParaRPr dirty="0"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0" y="825957"/>
            <a:ext cx="12192000" cy="529247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5080" indent="431800" algn="ctr">
              <a:lnSpc>
                <a:spcPct val="101499"/>
              </a:lnSpc>
              <a:spcBef>
                <a:spcPts val="35"/>
              </a:spcBef>
            </a:pPr>
            <a:r>
              <a:rPr spc="-5" dirty="0"/>
              <a:t>TWO-HANDED </a:t>
            </a:r>
            <a:r>
              <a:rPr spc="-40" dirty="0"/>
              <a:t>RATCHET </a:t>
            </a:r>
            <a:r>
              <a:rPr spc="-10" dirty="0"/>
              <a:t>T</a:t>
            </a:r>
            <a:r>
              <a:rPr lang="en-US" spc="-10" dirty="0"/>
              <a:t>Q</a:t>
            </a:r>
            <a:r>
              <a:rPr spc="-180" dirty="0"/>
              <a:t> </a:t>
            </a:r>
            <a:r>
              <a:rPr spc="-30" dirty="0"/>
              <a:t>APPLICATION</a:t>
            </a:r>
          </a:p>
        </p:txBody>
      </p:sp>
      <p:pic>
        <p:nvPicPr>
          <p:cNvPr id="9" name="3d. Two-Handed Ratchet Tourniquet (Care Under Fire)">
            <a:hlinkClick r:id="" action="ppaction://media"/>
            <a:extLst>
              <a:ext uri="{FF2B5EF4-FFF2-40B4-BE49-F238E27FC236}">
                <a16:creationId xmlns:a16="http://schemas.microsoft.com/office/drawing/2014/main" id="{781A1316-CC23-2068-4A7A-900AD7AB21A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36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63336" y="3061116"/>
            <a:ext cx="663057" cy="672396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521494" y="2983570"/>
            <a:ext cx="3190240" cy="173990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5400" marR="5080">
              <a:lnSpc>
                <a:spcPts val="2800"/>
              </a:lnSpc>
              <a:spcBef>
                <a:spcPts val="260"/>
              </a:spcBef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One-handed</a:t>
            </a:r>
            <a:r>
              <a:rPr sz="24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(windlass)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TQ</a:t>
            </a:r>
            <a:r>
              <a:rPr sz="2400" spc="-1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Application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CUF</a:t>
            </a:r>
            <a:endParaRPr sz="2400">
              <a:latin typeface="Arial MT"/>
              <a:cs typeface="Arial MT"/>
            </a:endParaRPr>
          </a:p>
          <a:p>
            <a:pPr marL="12700" marR="34925">
              <a:lnSpc>
                <a:spcPts val="2800"/>
              </a:lnSpc>
              <a:spcBef>
                <a:spcPts val="2215"/>
              </a:spcBef>
            </a:pP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Two-handed</a:t>
            </a:r>
            <a:r>
              <a:rPr sz="24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(windlass) </a:t>
            </a:r>
            <a:r>
              <a:rPr sz="2400" spc="-6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TQ</a:t>
            </a:r>
            <a:r>
              <a:rPr sz="2400" spc="-1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Application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CUF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293791" y="3022757"/>
            <a:ext cx="3067050" cy="173990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735" marR="5080">
              <a:lnSpc>
                <a:spcPts val="2800"/>
              </a:lnSpc>
              <a:spcBef>
                <a:spcPts val="260"/>
              </a:spcBef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One-handed (ratchet)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TQ</a:t>
            </a:r>
            <a:r>
              <a:rPr sz="2400" spc="-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Application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CUF</a:t>
            </a:r>
            <a:endParaRPr sz="2400">
              <a:latin typeface="Arial MT"/>
              <a:cs typeface="Arial MT"/>
            </a:endParaRPr>
          </a:p>
          <a:p>
            <a:pPr marL="12700" marR="31115">
              <a:lnSpc>
                <a:spcPts val="2800"/>
              </a:lnSpc>
              <a:spcBef>
                <a:spcPts val="2215"/>
              </a:spcBef>
            </a:pP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Two-handed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(ratchet)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TQ</a:t>
            </a:r>
            <a:r>
              <a:rPr sz="2400" spc="-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Application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CUF</a:t>
            </a:r>
            <a:endParaRPr sz="240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63336" y="4062601"/>
            <a:ext cx="663057" cy="672396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405155" y="3109011"/>
            <a:ext cx="663057" cy="67239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405155" y="4110496"/>
            <a:ext cx="663057" cy="672396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239405" y="1104941"/>
            <a:ext cx="3713479" cy="113284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158115">
              <a:lnSpc>
                <a:spcPct val="100000"/>
              </a:lnSpc>
              <a:spcBef>
                <a:spcPts val="680"/>
              </a:spcBef>
            </a:pPr>
            <a:r>
              <a:rPr spc="-5" dirty="0"/>
              <a:t>SKILL</a:t>
            </a:r>
            <a:r>
              <a:rPr spc="-105" dirty="0"/>
              <a:t> </a:t>
            </a:r>
            <a:r>
              <a:rPr spc="-80" dirty="0"/>
              <a:t>STATION</a:t>
            </a:r>
          </a:p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2800" dirty="0">
                <a:solidFill>
                  <a:srgbClr val="FFFFFF"/>
                </a:solidFill>
              </a:rPr>
              <a:t>CUF</a:t>
            </a:r>
            <a:r>
              <a:rPr sz="2800" spc="-40" dirty="0">
                <a:solidFill>
                  <a:srgbClr val="FFFFFF"/>
                </a:solidFill>
              </a:rPr>
              <a:t> </a:t>
            </a:r>
            <a:r>
              <a:rPr sz="2800" spc="-25" dirty="0">
                <a:solidFill>
                  <a:srgbClr val="FFFFFF"/>
                </a:solidFill>
              </a:rPr>
              <a:t>Tourniquet</a:t>
            </a:r>
            <a:r>
              <a:rPr sz="2800" spc="-40" dirty="0">
                <a:solidFill>
                  <a:srgbClr val="FFFFFF"/>
                </a:solidFill>
              </a:rPr>
              <a:t> </a:t>
            </a:r>
            <a:r>
              <a:rPr sz="2800" spc="-5" dirty="0">
                <a:solidFill>
                  <a:srgbClr val="FFFFFF"/>
                </a:solidFill>
              </a:rPr>
              <a:t>Skills</a:t>
            </a:r>
            <a:endParaRPr sz="2800"/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24</a:t>
            </a:fld>
            <a:endParaRPr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solidFill>
                  <a:srgbClr val="767171"/>
                </a:solidFill>
              </a:rPr>
              <a:t>Module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3: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Care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spc="-5" dirty="0">
                <a:solidFill>
                  <a:srgbClr val="767171"/>
                </a:solidFill>
              </a:rPr>
              <a:t>Under Fire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/</a:t>
            </a:r>
            <a:r>
              <a:rPr sz="2000" spc="-10" dirty="0">
                <a:solidFill>
                  <a:srgbClr val="767171"/>
                </a:solidFill>
              </a:rPr>
              <a:t> </a:t>
            </a:r>
            <a:r>
              <a:rPr sz="2000" spc="-5" dirty="0">
                <a:solidFill>
                  <a:srgbClr val="767171"/>
                </a:solidFill>
              </a:rPr>
              <a:t>Threat</a:t>
            </a:r>
            <a:endParaRPr sz="2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992598" y="2095686"/>
            <a:ext cx="8051800" cy="4762500"/>
            <a:chOff x="3992598" y="2095686"/>
            <a:chExt cx="8051800" cy="476250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18698" y="6176241"/>
              <a:ext cx="667447" cy="27223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389834" y="6047977"/>
              <a:ext cx="1376423" cy="26445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202278" y="2095686"/>
              <a:ext cx="1285844" cy="249357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897480" y="3294294"/>
              <a:ext cx="6146600" cy="356370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992598" y="2360647"/>
              <a:ext cx="7952113" cy="4364342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656256" y="835630"/>
            <a:ext cx="6894195" cy="430784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3997960" marR="5080" indent="59055">
              <a:lnSpc>
                <a:spcPts val="2080"/>
              </a:lnSpc>
              <a:spcBef>
                <a:spcPts val="450"/>
              </a:spcBef>
            </a:pPr>
            <a:r>
              <a:rPr sz="2000" b="1" spc="10" dirty="0">
                <a:solidFill>
                  <a:srgbClr val="3A3F40"/>
                </a:solidFill>
                <a:latin typeface="Arial"/>
                <a:cs typeface="Arial"/>
              </a:rPr>
              <a:t>DRAGS AND </a:t>
            </a:r>
            <a:r>
              <a:rPr sz="2000" b="1" spc="5" dirty="0">
                <a:solidFill>
                  <a:srgbClr val="3A3F40"/>
                </a:solidFill>
                <a:latin typeface="Arial"/>
                <a:cs typeface="Arial"/>
              </a:rPr>
              <a:t>CARRIES </a:t>
            </a:r>
            <a:r>
              <a:rPr sz="2000" b="1" spc="-545" dirty="0">
                <a:solidFill>
                  <a:srgbClr val="3A3F40"/>
                </a:solidFill>
                <a:latin typeface="Arial"/>
                <a:cs typeface="Arial"/>
              </a:rPr>
              <a:t> </a:t>
            </a:r>
            <a:r>
              <a:rPr sz="2000" b="1" spc="5" dirty="0">
                <a:solidFill>
                  <a:srgbClr val="901827"/>
                </a:solidFill>
                <a:latin typeface="Arial"/>
                <a:cs typeface="Arial"/>
              </a:rPr>
              <a:t>CRITICAL</a:t>
            </a:r>
            <a:r>
              <a:rPr sz="2000" b="1" spc="-8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000" b="1" spc="5" dirty="0">
                <a:solidFill>
                  <a:srgbClr val="901827"/>
                </a:solidFill>
                <a:latin typeface="Arial"/>
                <a:cs typeface="Arial"/>
              </a:rPr>
              <a:t>OBJECTIVES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900">
              <a:latin typeface="Arial"/>
              <a:cs typeface="Arial"/>
            </a:endParaRPr>
          </a:p>
          <a:p>
            <a:pPr marL="12700" marR="2016760">
              <a:lnSpc>
                <a:spcPts val="2300"/>
              </a:lnSpc>
            </a:pPr>
            <a:r>
              <a:rPr sz="2000" spc="-5" dirty="0">
                <a:latin typeface="Arial MT"/>
                <a:cs typeface="Arial MT"/>
              </a:rPr>
              <a:t>If </a:t>
            </a:r>
            <a:r>
              <a:rPr sz="2000" dirty="0">
                <a:latin typeface="Arial MT"/>
                <a:cs typeface="Arial MT"/>
              </a:rPr>
              <a:t>you must move in </a:t>
            </a:r>
            <a:r>
              <a:rPr sz="2000" spc="-60" dirty="0">
                <a:latin typeface="Arial MT"/>
                <a:cs typeface="Arial MT"/>
              </a:rPr>
              <a:t>CUF, </a:t>
            </a:r>
            <a:r>
              <a:rPr sz="2000" dirty="0">
                <a:latin typeface="Arial MT"/>
                <a:cs typeface="Arial MT"/>
              </a:rPr>
              <a:t>quickly develop a </a:t>
            </a:r>
            <a:r>
              <a:rPr sz="2000" spc="-55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movement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rescue plan</a:t>
            </a:r>
            <a:endParaRPr sz="2000">
              <a:latin typeface="Arial MT"/>
              <a:cs typeface="Arial MT"/>
            </a:endParaRPr>
          </a:p>
          <a:p>
            <a:pPr marL="12700" marR="2007235">
              <a:lnSpc>
                <a:spcPts val="2300"/>
              </a:lnSpc>
              <a:spcBef>
                <a:spcPts val="1600"/>
              </a:spcBef>
            </a:pPr>
            <a:r>
              <a:rPr sz="2000" spc="-5" dirty="0">
                <a:latin typeface="Arial MT"/>
                <a:cs typeface="Arial MT"/>
              </a:rPr>
              <a:t>From the </a:t>
            </a:r>
            <a:r>
              <a:rPr sz="2000" dirty="0">
                <a:latin typeface="Arial MT"/>
                <a:cs typeface="Arial MT"/>
              </a:rPr>
              <a:t>point of </a:t>
            </a:r>
            <a:r>
              <a:rPr sz="2000" spc="-25" dirty="0">
                <a:latin typeface="Arial MT"/>
                <a:cs typeface="Arial MT"/>
              </a:rPr>
              <a:t>injury, </a:t>
            </a:r>
            <a:r>
              <a:rPr sz="2000" dirty="0">
                <a:latin typeface="Arial MT"/>
                <a:cs typeface="Arial MT"/>
              </a:rPr>
              <a:t>you must move </a:t>
            </a: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dirty="0">
                <a:latin typeface="Arial MT"/>
                <a:cs typeface="Arial MT"/>
              </a:rPr>
              <a:t> closest</a:t>
            </a:r>
            <a:r>
              <a:rPr sz="2000" spc="-5" dirty="0">
                <a:latin typeface="Arial MT"/>
                <a:cs typeface="Arial MT"/>
              </a:rPr>
              <a:t> position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cover</a:t>
            </a:r>
            <a:endParaRPr sz="2000">
              <a:latin typeface="Arial MT"/>
              <a:cs typeface="Arial MT"/>
            </a:endParaRPr>
          </a:p>
          <a:p>
            <a:pPr marL="12700" marR="1620520">
              <a:lnSpc>
                <a:spcPts val="2300"/>
              </a:lnSpc>
              <a:spcBef>
                <a:spcPts val="1600"/>
              </a:spcBef>
            </a:pPr>
            <a:r>
              <a:rPr sz="2000" spc="-5" dirty="0">
                <a:latin typeface="Arial MT"/>
                <a:cs typeface="Arial MT"/>
              </a:rPr>
              <a:t>Once</a:t>
            </a:r>
            <a:r>
              <a:rPr sz="2000" dirty="0">
                <a:latin typeface="Arial MT"/>
                <a:cs typeface="Arial MT"/>
              </a:rPr>
              <a:t> bleeding is</a:t>
            </a:r>
            <a:r>
              <a:rPr sz="2000" spc="-5" dirty="0">
                <a:latin typeface="Arial MT"/>
                <a:cs typeface="Arial MT"/>
              </a:rPr>
              <a:t> controlled,</a:t>
            </a:r>
            <a:r>
              <a:rPr sz="2000" dirty="0">
                <a:latin typeface="Arial MT"/>
                <a:cs typeface="Arial MT"/>
              </a:rPr>
              <a:t> move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 </a:t>
            </a:r>
            <a:r>
              <a:rPr sz="2000" dirty="0">
                <a:latin typeface="Arial MT"/>
                <a:cs typeface="Arial MT"/>
              </a:rPr>
              <a:t>cover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using a one-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r>
              <a:rPr sz="2000" spc="-5" dirty="0">
                <a:latin typeface="Arial MT"/>
                <a:cs typeface="Arial MT"/>
              </a:rPr>
              <a:t> two-person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drag/carry</a:t>
            </a:r>
            <a:endParaRPr sz="2000">
              <a:latin typeface="Arial MT"/>
              <a:cs typeface="Arial MT"/>
            </a:endParaRPr>
          </a:p>
          <a:p>
            <a:pPr marL="12700" marR="2440305">
              <a:lnSpc>
                <a:spcPct val="102400"/>
              </a:lnSpc>
              <a:spcBef>
                <a:spcPts val="1385"/>
              </a:spcBef>
            </a:pPr>
            <a:r>
              <a:rPr sz="2000" spc="-5" dirty="0">
                <a:latin typeface="Arial MT"/>
                <a:cs typeface="Arial MT"/>
              </a:rPr>
              <a:t>When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moving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casualties,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spinal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injuries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are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not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 </a:t>
            </a:r>
            <a:r>
              <a:rPr sz="2000" spc="-5" dirty="0">
                <a:latin typeface="Arial MT"/>
                <a:cs typeface="Arial MT"/>
              </a:rPr>
              <a:t>priority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during CUF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99569" y="2143307"/>
            <a:ext cx="114300" cy="632460"/>
          </a:xfrm>
          <a:custGeom>
            <a:avLst/>
            <a:gdLst/>
            <a:ahLst/>
            <a:cxnLst/>
            <a:rect l="l" t="t" r="r" b="b"/>
            <a:pathLst>
              <a:path w="114300" h="632460">
                <a:moveTo>
                  <a:pt x="0" y="631947"/>
                </a:moveTo>
                <a:lnTo>
                  <a:pt x="0" y="0"/>
                </a:lnTo>
                <a:lnTo>
                  <a:pt x="114300" y="0"/>
                </a:lnTo>
                <a:lnTo>
                  <a:pt x="114300" y="631947"/>
                </a:lnTo>
                <a:lnTo>
                  <a:pt x="0" y="631947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99569" y="2955113"/>
            <a:ext cx="114300" cy="632460"/>
          </a:xfrm>
          <a:custGeom>
            <a:avLst/>
            <a:gdLst/>
            <a:ahLst/>
            <a:cxnLst/>
            <a:rect l="l" t="t" r="r" b="b"/>
            <a:pathLst>
              <a:path w="114300" h="632460">
                <a:moveTo>
                  <a:pt x="0" y="631947"/>
                </a:moveTo>
                <a:lnTo>
                  <a:pt x="0" y="0"/>
                </a:lnTo>
                <a:lnTo>
                  <a:pt x="114300" y="0"/>
                </a:lnTo>
                <a:lnTo>
                  <a:pt x="114300" y="631947"/>
                </a:lnTo>
                <a:lnTo>
                  <a:pt x="0" y="631947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99569" y="3832795"/>
            <a:ext cx="114300" cy="570865"/>
          </a:xfrm>
          <a:custGeom>
            <a:avLst/>
            <a:gdLst/>
            <a:ahLst/>
            <a:cxnLst/>
            <a:rect l="l" t="t" r="r" b="b"/>
            <a:pathLst>
              <a:path w="114300" h="570864">
                <a:moveTo>
                  <a:pt x="0" y="570277"/>
                </a:moveTo>
                <a:lnTo>
                  <a:pt x="0" y="0"/>
                </a:lnTo>
                <a:lnTo>
                  <a:pt x="114300" y="0"/>
                </a:lnTo>
                <a:lnTo>
                  <a:pt x="114300" y="570277"/>
                </a:lnTo>
                <a:lnTo>
                  <a:pt x="0" y="570277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99569" y="4606249"/>
            <a:ext cx="114300" cy="620395"/>
          </a:xfrm>
          <a:custGeom>
            <a:avLst/>
            <a:gdLst/>
            <a:ahLst/>
            <a:cxnLst/>
            <a:rect l="l" t="t" r="r" b="b"/>
            <a:pathLst>
              <a:path w="114300" h="620395">
                <a:moveTo>
                  <a:pt x="0" y="620157"/>
                </a:moveTo>
                <a:lnTo>
                  <a:pt x="0" y="0"/>
                </a:lnTo>
                <a:lnTo>
                  <a:pt x="114300" y="0"/>
                </a:lnTo>
                <a:lnTo>
                  <a:pt x="114300" y="620157"/>
                </a:lnTo>
                <a:lnTo>
                  <a:pt x="0" y="620157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25</a:t>
            </a:fld>
            <a:endParaRPr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014712" y="822039"/>
            <a:ext cx="81629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rgbClr val="3A3F40"/>
                </a:solidFill>
              </a:rPr>
              <a:t>ONE-PERSON DRAGS</a:t>
            </a:r>
            <a:r>
              <a:rPr spc="-140" dirty="0">
                <a:solidFill>
                  <a:srgbClr val="3A3F40"/>
                </a:solidFill>
              </a:rPr>
              <a:t> </a:t>
            </a:r>
            <a:r>
              <a:rPr dirty="0">
                <a:solidFill>
                  <a:srgbClr val="3A3F40"/>
                </a:solidFill>
              </a:rPr>
              <a:t>AND </a:t>
            </a:r>
            <a:r>
              <a:rPr spc="-5" dirty="0">
                <a:solidFill>
                  <a:srgbClr val="3A3F40"/>
                </a:solidFill>
              </a:rPr>
              <a:t>CARRIES</a:t>
            </a: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57036" y="3825052"/>
            <a:ext cx="4462920" cy="191737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6402199" y="5515845"/>
            <a:ext cx="3459479" cy="7962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00"/>
              </a:lnSpc>
              <a:spcBef>
                <a:spcPts val="100"/>
              </a:spcBef>
            </a:pPr>
            <a:r>
              <a:rPr sz="2400" b="1" dirty="0">
                <a:solidFill>
                  <a:srgbClr val="901827"/>
                </a:solidFill>
                <a:latin typeface="Arial"/>
                <a:cs typeface="Arial"/>
              </a:rPr>
              <a:t>NECK</a:t>
            </a:r>
            <a:r>
              <a:rPr sz="2400" b="1" spc="-5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01827"/>
                </a:solidFill>
                <a:latin typeface="Arial"/>
                <a:cs typeface="Arial"/>
              </a:rPr>
              <a:t>DRAG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1630"/>
              </a:lnSpc>
              <a:spcBef>
                <a:spcPts val="114"/>
              </a:spcBef>
            </a:pPr>
            <a:r>
              <a:rPr sz="1600" b="1" dirty="0">
                <a:latin typeface="Arial"/>
                <a:cs typeface="Arial"/>
              </a:rPr>
              <a:t>Best</a:t>
            </a:r>
            <a:r>
              <a:rPr sz="1600" b="1" spc="-5" dirty="0">
                <a:latin typeface="Arial"/>
                <a:cs typeface="Arial"/>
              </a:rPr>
              <a:t> option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for limiting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casualty </a:t>
            </a:r>
            <a:r>
              <a:rPr sz="1600" dirty="0">
                <a:latin typeface="Arial MT"/>
                <a:cs typeface="Arial MT"/>
              </a:rPr>
              <a:t> and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rescuer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from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enemy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fire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exposure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97424" y="1629799"/>
            <a:ext cx="5081905" cy="3861435"/>
            <a:chOff x="697424" y="1629799"/>
            <a:chExt cx="5081905" cy="3861435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20149" y="2990582"/>
              <a:ext cx="4658565" cy="250059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97424" y="1629799"/>
              <a:ext cx="1790141" cy="2969381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899511" y="5515845"/>
            <a:ext cx="4599940" cy="7962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KIT</a:t>
            </a:r>
            <a:r>
              <a:rPr sz="2400" b="1" spc="-3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OR</a:t>
            </a:r>
            <a:r>
              <a:rPr sz="2400" b="1" spc="-10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01827"/>
                </a:solidFill>
                <a:latin typeface="Arial"/>
                <a:cs typeface="Arial"/>
              </a:rPr>
              <a:t>ARM</a:t>
            </a:r>
            <a:r>
              <a:rPr sz="2400" b="1" spc="-2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01827"/>
                </a:solidFill>
                <a:latin typeface="Arial"/>
                <a:cs typeface="Arial"/>
              </a:rPr>
              <a:t>DRAG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1630"/>
              </a:lnSpc>
              <a:spcBef>
                <a:spcPts val="114"/>
              </a:spcBef>
            </a:pPr>
            <a:r>
              <a:rPr sz="1600" spc="-5" dirty="0">
                <a:latin typeface="Arial MT"/>
                <a:cs typeface="Arial MT"/>
              </a:rPr>
              <a:t>Grab the </a:t>
            </a:r>
            <a:r>
              <a:rPr sz="1600" b="1" spc="-5" dirty="0">
                <a:latin typeface="Arial"/>
                <a:cs typeface="Arial"/>
              </a:rPr>
              <a:t>complete kit </a:t>
            </a:r>
            <a:r>
              <a:rPr sz="1600" dirty="0">
                <a:latin typeface="Arial MT"/>
                <a:cs typeface="Arial MT"/>
              </a:rPr>
              <a:t>or use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body armor </a:t>
            </a:r>
            <a:r>
              <a:rPr sz="1600" b="1" dirty="0">
                <a:latin typeface="Arial"/>
                <a:cs typeface="Arial"/>
              </a:rPr>
              <a:t>drag </a:t>
            </a:r>
            <a:r>
              <a:rPr sz="1600" b="1" spc="-43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handle</a:t>
            </a:r>
            <a:r>
              <a:rPr sz="1600" spc="-5" dirty="0">
                <a:latin typeface="Arial MT"/>
                <a:cs typeface="Arial MT"/>
              </a:rPr>
              <a:t>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no</a:t>
            </a:r>
            <a:r>
              <a:rPr sz="1600" spc="-5" dirty="0">
                <a:latin typeface="Arial MT"/>
                <a:cs typeface="Arial MT"/>
              </a:rPr>
              <a:t> additional</a:t>
            </a:r>
            <a:r>
              <a:rPr sz="1600" dirty="0">
                <a:latin typeface="Arial MT"/>
                <a:cs typeface="Arial MT"/>
              </a:rPr>
              <a:t> equipment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is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required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678708" y="1807870"/>
            <a:ext cx="3221990" cy="589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SUPPORT</a:t>
            </a:r>
            <a:r>
              <a:rPr sz="2400" b="1" spc="-3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20" dirty="0">
                <a:solidFill>
                  <a:srgbClr val="901827"/>
                </a:solidFill>
                <a:latin typeface="Arial"/>
                <a:cs typeface="Arial"/>
              </a:rPr>
              <a:t>CARRY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1739"/>
              </a:lnSpc>
            </a:pPr>
            <a:r>
              <a:rPr sz="1600" b="1" spc="-5" dirty="0">
                <a:latin typeface="Arial"/>
                <a:cs typeface="Arial"/>
              </a:rPr>
              <a:t>Used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only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conscious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casualty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981541" y="1610594"/>
            <a:ext cx="1811115" cy="2988586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8216882" y="1807559"/>
            <a:ext cx="3322954" cy="7962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901827"/>
                </a:solidFill>
                <a:latin typeface="Arial"/>
                <a:cs typeface="Arial"/>
              </a:rPr>
              <a:t>PACK-STRAP</a:t>
            </a:r>
            <a:r>
              <a:rPr sz="2400" b="1" spc="-8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20" dirty="0">
                <a:solidFill>
                  <a:srgbClr val="901827"/>
                </a:solidFill>
                <a:latin typeface="Arial"/>
                <a:cs typeface="Arial"/>
              </a:rPr>
              <a:t>CARRY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1630"/>
              </a:lnSpc>
              <a:spcBef>
                <a:spcPts val="114"/>
              </a:spcBef>
            </a:pPr>
            <a:r>
              <a:rPr sz="1600" b="1" dirty="0">
                <a:latin typeface="Arial"/>
                <a:cs typeface="Arial"/>
              </a:rPr>
              <a:t>Best</a:t>
            </a:r>
            <a:r>
              <a:rPr sz="1600" b="1" spc="-5" dirty="0">
                <a:latin typeface="Arial"/>
                <a:cs typeface="Arial"/>
              </a:rPr>
              <a:t> option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for moderate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distances,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with </a:t>
            </a:r>
            <a:r>
              <a:rPr sz="1600" dirty="0">
                <a:latin typeface="Arial MT"/>
                <a:cs typeface="Arial MT"/>
              </a:rPr>
              <a:t>unconscious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casualty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26</a:t>
            </a:fld>
            <a:endParaRPr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3" name="object 3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27</a:t>
            </a:fld>
            <a:endParaRPr dirty="0"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-95569" y="1074292"/>
            <a:ext cx="10687369" cy="4321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78765" marR="5080" indent="1303020" algn="ctr">
              <a:lnSpc>
                <a:spcPct val="78300"/>
              </a:lnSpc>
              <a:spcBef>
                <a:spcPts val="1035"/>
              </a:spcBef>
            </a:pPr>
            <a:r>
              <a:rPr spc="-5" dirty="0"/>
              <a:t>ONE PERSON </a:t>
            </a:r>
            <a:r>
              <a:rPr spc="-35" dirty="0"/>
              <a:t>CASUALTY</a:t>
            </a:r>
            <a:r>
              <a:rPr spc="-160" dirty="0"/>
              <a:t> </a:t>
            </a:r>
            <a:r>
              <a:rPr spc="-15" dirty="0"/>
              <a:t>DRAG/CARRY</a:t>
            </a:r>
          </a:p>
        </p:txBody>
      </p:sp>
      <p:pic>
        <p:nvPicPr>
          <p:cNvPr id="9" name="3e. One Person Drags &amp; Carries">
            <a:hlinkClick r:id="" action="ppaction://media"/>
            <a:extLst>
              <a:ext uri="{FF2B5EF4-FFF2-40B4-BE49-F238E27FC236}">
                <a16:creationId xmlns:a16="http://schemas.microsoft.com/office/drawing/2014/main" id="{30CB03DB-083F-0FB3-43BC-A564CC3505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2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425003" y="1499340"/>
            <a:ext cx="8129270" cy="2940685"/>
            <a:chOff x="3425003" y="1499340"/>
            <a:chExt cx="8129270" cy="294068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425003" y="1732944"/>
              <a:ext cx="4932244" cy="270695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341663" y="1499340"/>
              <a:ext cx="3212082" cy="2860762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4533953" y="4552224"/>
            <a:ext cx="2807970" cy="1353185"/>
          </a:xfrm>
          <a:prstGeom prst="rect">
            <a:avLst/>
          </a:prstGeom>
        </p:spPr>
        <p:txBody>
          <a:bodyPr vert="horz" wrap="square" lIns="0" tIns="130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25"/>
              </a:spcBef>
            </a:pP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KIT</a:t>
            </a:r>
            <a:r>
              <a:rPr sz="2400" b="1" spc="-3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OR</a:t>
            </a:r>
            <a:r>
              <a:rPr sz="2400" b="1" spc="-114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01827"/>
                </a:solidFill>
                <a:latin typeface="Arial"/>
                <a:cs typeface="Arial"/>
              </a:rPr>
              <a:t>ARM</a:t>
            </a:r>
            <a:r>
              <a:rPr sz="2400" b="1" spc="-3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01827"/>
                </a:solidFill>
                <a:latin typeface="Arial"/>
                <a:cs typeface="Arial"/>
              </a:rPr>
              <a:t>DRAG</a:t>
            </a:r>
            <a:endParaRPr sz="2400">
              <a:latin typeface="Arial"/>
              <a:cs typeface="Arial"/>
            </a:endParaRPr>
          </a:p>
          <a:p>
            <a:pPr marL="12700" marR="194945">
              <a:lnSpc>
                <a:spcPts val="1900"/>
              </a:lnSpc>
              <a:spcBef>
                <a:spcPts val="975"/>
              </a:spcBef>
            </a:pPr>
            <a:r>
              <a:rPr sz="1800" dirty="0">
                <a:latin typeface="Arial MT"/>
                <a:cs typeface="Arial MT"/>
              </a:rPr>
              <a:t>Can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cause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injury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either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rescuer or </a:t>
            </a:r>
            <a:r>
              <a:rPr sz="1800" spc="-5" dirty="0">
                <a:latin typeface="Arial MT"/>
                <a:cs typeface="Arial MT"/>
              </a:rPr>
              <a:t>casualty; </a:t>
            </a:r>
            <a:r>
              <a:rPr sz="1800" dirty="0">
                <a:latin typeface="Arial MT"/>
                <a:cs typeface="Arial MT"/>
              </a:rPr>
              <a:t> keep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safety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mind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976871" y="855378"/>
            <a:ext cx="82384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rgbClr val="3A3F40"/>
                </a:solidFill>
              </a:rPr>
              <a:t>TWO-PERSON</a:t>
            </a:r>
            <a:r>
              <a:rPr spc="-10" dirty="0">
                <a:solidFill>
                  <a:srgbClr val="3A3F40"/>
                </a:solidFill>
              </a:rPr>
              <a:t> </a:t>
            </a:r>
            <a:r>
              <a:rPr spc="-5" dirty="0">
                <a:solidFill>
                  <a:srgbClr val="3A3F40"/>
                </a:solidFill>
              </a:rPr>
              <a:t>DRAGS</a:t>
            </a:r>
            <a:r>
              <a:rPr spc="-140" dirty="0">
                <a:solidFill>
                  <a:srgbClr val="3A3F40"/>
                </a:solidFill>
              </a:rPr>
              <a:t> </a:t>
            </a:r>
            <a:r>
              <a:rPr dirty="0">
                <a:solidFill>
                  <a:srgbClr val="3A3F40"/>
                </a:solidFill>
              </a:rPr>
              <a:t>AND</a:t>
            </a:r>
            <a:r>
              <a:rPr spc="-5" dirty="0">
                <a:solidFill>
                  <a:srgbClr val="3A3F40"/>
                </a:solidFill>
              </a:rPr>
              <a:t> CARRIES</a:t>
            </a: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54432" y="1596325"/>
            <a:ext cx="2549646" cy="2763777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652177" y="4669848"/>
            <a:ext cx="3197860" cy="155638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>
              <a:lnSpc>
                <a:spcPts val="2530"/>
              </a:lnSpc>
              <a:spcBef>
                <a:spcPts val="475"/>
              </a:spcBef>
            </a:pP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TWO-PERSON </a:t>
            </a:r>
            <a:r>
              <a:rPr sz="2400" b="1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SUPPORTING</a:t>
            </a:r>
            <a:r>
              <a:rPr sz="2400" b="1" spc="-60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20" dirty="0">
                <a:solidFill>
                  <a:srgbClr val="901827"/>
                </a:solidFill>
                <a:latin typeface="Arial"/>
                <a:cs typeface="Arial"/>
              </a:rPr>
              <a:t>CARRY</a:t>
            </a:r>
            <a:endParaRPr sz="2400">
              <a:latin typeface="Arial"/>
              <a:cs typeface="Arial"/>
            </a:endParaRPr>
          </a:p>
          <a:p>
            <a:pPr marL="12700" marR="368300">
              <a:lnSpc>
                <a:spcPts val="1900"/>
              </a:lnSpc>
              <a:spcBef>
                <a:spcPts val="944"/>
              </a:spcBef>
            </a:pPr>
            <a:r>
              <a:rPr sz="1800" dirty="0">
                <a:latin typeface="Arial MT"/>
                <a:cs typeface="Arial MT"/>
              </a:rPr>
              <a:t>Can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transporting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both </a:t>
            </a:r>
            <a:r>
              <a:rPr sz="1800" dirty="0">
                <a:latin typeface="Arial MT"/>
                <a:cs typeface="Arial MT"/>
              </a:rPr>
              <a:t>conscious and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unconscious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casualties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19557" y="4669848"/>
            <a:ext cx="2795905" cy="131572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1025525">
              <a:lnSpc>
                <a:spcPts val="2530"/>
              </a:lnSpc>
              <a:spcBef>
                <a:spcPts val="475"/>
              </a:spcBef>
            </a:pP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FORE </a:t>
            </a:r>
            <a:r>
              <a:rPr sz="2400" b="1" dirty="0">
                <a:solidFill>
                  <a:srgbClr val="901827"/>
                </a:solidFill>
                <a:latin typeface="Arial"/>
                <a:cs typeface="Arial"/>
              </a:rPr>
              <a:t>AND </a:t>
            </a:r>
            <a:r>
              <a:rPr sz="2400" b="1" spc="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01827"/>
                </a:solidFill>
                <a:latin typeface="Arial"/>
                <a:cs typeface="Arial"/>
              </a:rPr>
              <a:t>AFT</a:t>
            </a:r>
            <a:r>
              <a:rPr sz="2400" b="1" spc="-85" dirty="0">
                <a:solidFill>
                  <a:srgbClr val="901827"/>
                </a:solidFill>
                <a:latin typeface="Arial"/>
                <a:cs typeface="Arial"/>
              </a:rPr>
              <a:t> </a:t>
            </a:r>
            <a:r>
              <a:rPr sz="2400" b="1" spc="-20" dirty="0">
                <a:solidFill>
                  <a:srgbClr val="901827"/>
                </a:solidFill>
                <a:latin typeface="Arial"/>
                <a:cs typeface="Arial"/>
              </a:rPr>
              <a:t>CARRY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1900"/>
              </a:lnSpc>
              <a:spcBef>
                <a:spcPts val="944"/>
              </a:spcBef>
            </a:pPr>
            <a:r>
              <a:rPr sz="1800" dirty="0">
                <a:latin typeface="Arial MT"/>
                <a:cs typeface="Arial MT"/>
              </a:rPr>
              <a:t>Exposes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both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rescuers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hostile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fire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229943" y="4700337"/>
            <a:ext cx="0" cy="1619885"/>
          </a:xfrm>
          <a:custGeom>
            <a:avLst/>
            <a:gdLst/>
            <a:ahLst/>
            <a:cxnLst/>
            <a:rect l="l" t="t" r="r" b="b"/>
            <a:pathLst>
              <a:path h="1619885">
                <a:moveTo>
                  <a:pt x="0" y="0"/>
                </a:moveTo>
                <a:lnTo>
                  <a:pt x="0" y="1619374"/>
                </a:lnTo>
              </a:path>
            </a:pathLst>
          </a:custGeom>
          <a:ln w="28575">
            <a:solidFill>
              <a:srgbClr val="D0CECE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57982" y="4700337"/>
            <a:ext cx="0" cy="1619885"/>
          </a:xfrm>
          <a:custGeom>
            <a:avLst/>
            <a:gdLst/>
            <a:ahLst/>
            <a:cxnLst/>
            <a:rect l="l" t="t" r="r" b="b"/>
            <a:pathLst>
              <a:path h="1619885">
                <a:moveTo>
                  <a:pt x="0" y="0"/>
                </a:moveTo>
                <a:lnTo>
                  <a:pt x="0" y="1619374"/>
                </a:lnTo>
              </a:path>
            </a:pathLst>
          </a:custGeom>
          <a:ln w="28575">
            <a:solidFill>
              <a:srgbClr val="D0CECE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28</a:t>
            </a:fld>
            <a:endParaRPr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3" name="object 3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29</a:t>
            </a:fld>
            <a:endParaRPr dirty="0"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0" y="1036411"/>
            <a:ext cx="12192000" cy="564835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278765" marR="5080" indent="1265555" algn="l">
              <a:lnSpc>
                <a:spcPct val="78300"/>
              </a:lnSpc>
              <a:spcBef>
                <a:spcPts val="1035"/>
              </a:spcBef>
            </a:pPr>
            <a:r>
              <a:rPr spc="-5" dirty="0"/>
              <a:t>TWO PERSON </a:t>
            </a:r>
            <a:r>
              <a:rPr dirty="0"/>
              <a:t> </a:t>
            </a:r>
            <a:r>
              <a:rPr spc="-35" dirty="0"/>
              <a:t>CASUALTY</a:t>
            </a:r>
            <a:r>
              <a:rPr spc="-160" dirty="0"/>
              <a:t> </a:t>
            </a:r>
            <a:r>
              <a:rPr spc="-15" dirty="0"/>
              <a:t>DRAG/CARRY</a:t>
            </a:r>
          </a:p>
        </p:txBody>
      </p:sp>
      <p:pic>
        <p:nvPicPr>
          <p:cNvPr id="9" name="3f. Two Person Drags &amp; Carries">
            <a:hlinkClick r:id="" action="ppaction://media"/>
            <a:extLst>
              <a:ext uri="{FF2B5EF4-FFF2-40B4-BE49-F238E27FC236}">
                <a16:creationId xmlns:a16="http://schemas.microsoft.com/office/drawing/2014/main" id="{59BA1757-4BBF-047B-553A-E22571CB43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71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079965" y="3061116"/>
            <a:ext cx="663057" cy="672396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938123" y="3194361"/>
            <a:ext cx="3223895" cy="1121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One-person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Drag/Carry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Two-person</a:t>
            </a: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Drag/Carry</a:t>
            </a:r>
            <a:endParaRPr sz="240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079965" y="3866656"/>
            <a:ext cx="663057" cy="672396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385284" y="1104941"/>
            <a:ext cx="3403600" cy="113284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80"/>
              </a:spcBef>
            </a:pPr>
            <a:r>
              <a:rPr spc="-5" dirty="0"/>
              <a:t>SKILL</a:t>
            </a:r>
            <a:r>
              <a:rPr spc="-135" dirty="0"/>
              <a:t> </a:t>
            </a:r>
            <a:r>
              <a:rPr spc="-80" dirty="0"/>
              <a:t>STATION</a:t>
            </a:r>
          </a:p>
          <a:p>
            <a:pPr marL="17780" algn="ctr">
              <a:lnSpc>
                <a:spcPct val="100000"/>
              </a:lnSpc>
              <a:spcBef>
                <a:spcPts val="455"/>
              </a:spcBef>
            </a:pPr>
            <a:r>
              <a:rPr sz="2800" spc="-5" dirty="0">
                <a:solidFill>
                  <a:srgbClr val="FFFFFF"/>
                </a:solidFill>
              </a:rPr>
              <a:t>Drag/Carry</a:t>
            </a:r>
            <a:r>
              <a:rPr sz="2800" spc="-25" dirty="0">
                <a:solidFill>
                  <a:srgbClr val="FFFFFF"/>
                </a:solidFill>
              </a:rPr>
              <a:t> </a:t>
            </a:r>
            <a:r>
              <a:rPr sz="2800" spc="-5" dirty="0">
                <a:solidFill>
                  <a:srgbClr val="FFFFFF"/>
                </a:solidFill>
              </a:rPr>
              <a:t>Skills</a:t>
            </a:r>
            <a:endParaRPr sz="2800"/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30</a:t>
            </a:fld>
            <a:endParaRPr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910720" y="868913"/>
            <a:ext cx="23710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SUMMA</a:t>
            </a:r>
            <a:r>
              <a:rPr spc="-135" dirty="0">
                <a:solidFill>
                  <a:srgbClr val="000000"/>
                </a:solidFill>
              </a:rPr>
              <a:t>R</a:t>
            </a:r>
            <a:r>
              <a:rPr dirty="0">
                <a:solidFill>
                  <a:srgbClr val="000000"/>
                </a:solidFill>
              </a:rPr>
              <a:t>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98401" y="1858675"/>
            <a:ext cx="7440295" cy="3505200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2800" spc="-5" dirty="0">
                <a:latin typeface="Arial MT"/>
                <a:cs typeface="Arial MT"/>
              </a:rPr>
              <a:t>What</a:t>
            </a:r>
            <a:r>
              <a:rPr sz="2800" spc="-2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is</a:t>
            </a:r>
            <a:r>
              <a:rPr sz="2800" spc="-15" dirty="0">
                <a:latin typeface="Arial MT"/>
                <a:cs typeface="Arial MT"/>
              </a:rPr>
              <a:t> </a:t>
            </a:r>
            <a:r>
              <a:rPr sz="2800" b="1" dirty="0">
                <a:latin typeface="Arial"/>
                <a:cs typeface="Arial"/>
              </a:rPr>
              <a:t>CARE</a:t>
            </a:r>
            <a:r>
              <a:rPr sz="2800" b="1" spc="-15" dirty="0">
                <a:latin typeface="Arial"/>
                <a:cs typeface="Arial"/>
              </a:rPr>
              <a:t> </a:t>
            </a:r>
            <a:r>
              <a:rPr sz="2800" b="1" dirty="0">
                <a:latin typeface="Arial"/>
                <a:cs typeface="Arial"/>
              </a:rPr>
              <a:t>UNDER</a:t>
            </a:r>
            <a:r>
              <a:rPr sz="2800" b="1" spc="-1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FIRE</a:t>
            </a:r>
            <a:r>
              <a:rPr sz="2800" spc="-5" dirty="0">
                <a:latin typeface="Arial MT"/>
                <a:cs typeface="Arial MT"/>
              </a:rPr>
              <a:t>?</a:t>
            </a:r>
            <a:endParaRPr sz="2800">
              <a:latin typeface="Arial MT"/>
              <a:cs typeface="Arial MT"/>
            </a:endParaRPr>
          </a:p>
          <a:p>
            <a:pPr marL="12700" marR="56515">
              <a:lnSpc>
                <a:spcPct val="125000"/>
              </a:lnSpc>
            </a:pPr>
            <a:r>
              <a:rPr sz="2800" spc="-5" dirty="0">
                <a:latin typeface="Arial MT"/>
                <a:cs typeface="Arial MT"/>
              </a:rPr>
              <a:t>The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importance</a:t>
            </a:r>
            <a:r>
              <a:rPr sz="2800" dirty="0">
                <a:latin typeface="Arial MT"/>
                <a:cs typeface="Arial MT"/>
              </a:rPr>
              <a:t> of</a:t>
            </a:r>
            <a:r>
              <a:rPr sz="2800" spc="-5" dirty="0">
                <a:latin typeface="Arial MT"/>
                <a:cs typeface="Arial MT"/>
              </a:rPr>
              <a:t> </a:t>
            </a:r>
            <a:r>
              <a:rPr sz="2800" b="1" spc="-5" dirty="0">
                <a:latin typeface="Arial"/>
                <a:cs typeface="Arial"/>
              </a:rPr>
              <a:t>FIRE</a:t>
            </a:r>
            <a:r>
              <a:rPr sz="2800" b="1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SUPERIORITY </a:t>
            </a:r>
            <a:r>
              <a:rPr sz="2800" b="1" dirty="0">
                <a:latin typeface="Arial"/>
                <a:cs typeface="Arial"/>
              </a:rPr>
              <a:t> </a:t>
            </a:r>
            <a:r>
              <a:rPr sz="2800" spc="-5" dirty="0">
                <a:latin typeface="Arial MT"/>
                <a:cs typeface="Arial MT"/>
              </a:rPr>
              <a:t>Casualty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b="1" spc="-25" dirty="0">
                <a:latin typeface="Arial"/>
                <a:cs typeface="Arial"/>
              </a:rPr>
              <a:t>TREATMENT</a:t>
            </a:r>
            <a:r>
              <a:rPr sz="2800" b="1" spc="-1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PRIORITIES</a:t>
            </a:r>
            <a:r>
              <a:rPr sz="2800" b="1" spc="-10" dirty="0">
                <a:latin typeface="Arial"/>
                <a:cs typeface="Arial"/>
              </a:rPr>
              <a:t> </a:t>
            </a:r>
            <a:r>
              <a:rPr sz="2800" spc="-5" dirty="0">
                <a:latin typeface="Arial MT"/>
                <a:cs typeface="Arial MT"/>
              </a:rPr>
              <a:t>in</a:t>
            </a:r>
            <a:r>
              <a:rPr sz="2800" dirty="0">
                <a:latin typeface="Arial MT"/>
                <a:cs typeface="Arial MT"/>
              </a:rPr>
              <a:t> CUF 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b="1" spc="-5" dirty="0">
                <a:solidFill>
                  <a:srgbClr val="921928"/>
                </a:solidFill>
                <a:latin typeface="Arial"/>
                <a:cs typeface="Arial"/>
              </a:rPr>
              <a:t>MASSIVE HEMORRHAGE CONTROL </a:t>
            </a:r>
            <a:r>
              <a:rPr sz="2800" spc="-5" dirty="0">
                <a:latin typeface="Arial MT"/>
                <a:cs typeface="Arial MT"/>
              </a:rPr>
              <a:t>in </a:t>
            </a:r>
            <a:r>
              <a:rPr sz="2800" dirty="0">
                <a:latin typeface="Arial MT"/>
                <a:cs typeface="Arial MT"/>
              </a:rPr>
              <a:t>CUF </a:t>
            </a:r>
            <a:r>
              <a:rPr sz="2800" spc="-765" dirty="0">
                <a:latin typeface="Arial MT"/>
                <a:cs typeface="Arial MT"/>
              </a:rPr>
              <a:t> </a:t>
            </a:r>
            <a:r>
              <a:rPr sz="2800" b="1" spc="-30" dirty="0">
                <a:latin typeface="Arial"/>
                <a:cs typeface="Arial"/>
              </a:rPr>
              <a:t>CASUALTY</a:t>
            </a:r>
            <a:r>
              <a:rPr sz="2800" b="1" spc="-6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MOVEMENT </a:t>
            </a:r>
            <a:r>
              <a:rPr sz="2800" spc="-5" dirty="0">
                <a:latin typeface="Arial MT"/>
                <a:cs typeface="Arial MT"/>
              </a:rPr>
              <a:t>in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sz="2800" spc="-80" dirty="0">
                <a:latin typeface="Arial MT"/>
                <a:cs typeface="Arial MT"/>
              </a:rPr>
              <a:t>CUF,</a:t>
            </a:r>
            <a:endParaRPr sz="2800">
              <a:latin typeface="Arial MT"/>
              <a:cs typeface="Arial MT"/>
            </a:endParaRPr>
          </a:p>
          <a:p>
            <a:pPr marL="12700" marR="5080">
              <a:lnSpc>
                <a:spcPts val="3200"/>
              </a:lnSpc>
              <a:spcBef>
                <a:spcPts val="80"/>
              </a:spcBef>
            </a:pPr>
            <a:r>
              <a:rPr sz="2800" dirty="0">
                <a:latin typeface="Arial MT"/>
                <a:cs typeface="Arial MT"/>
              </a:rPr>
              <a:t>including </a:t>
            </a:r>
            <a:r>
              <a:rPr sz="2800" spc="-5" dirty="0">
                <a:latin typeface="Arial MT"/>
                <a:cs typeface="Arial MT"/>
              </a:rPr>
              <a:t>the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advantages </a:t>
            </a:r>
            <a:r>
              <a:rPr sz="2800" dirty="0">
                <a:latin typeface="Arial MT"/>
                <a:cs typeface="Arial MT"/>
              </a:rPr>
              <a:t>and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disadvantages </a:t>
            </a:r>
            <a:r>
              <a:rPr sz="2800" dirty="0">
                <a:latin typeface="Arial MT"/>
                <a:cs typeface="Arial MT"/>
              </a:rPr>
              <a:t>of </a:t>
            </a:r>
            <a:r>
              <a:rPr sz="2800" spc="-76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one-</a:t>
            </a:r>
            <a:r>
              <a:rPr sz="2800" spc="-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and </a:t>
            </a:r>
            <a:r>
              <a:rPr sz="2800" spc="-5" dirty="0">
                <a:latin typeface="Arial MT"/>
                <a:cs typeface="Arial MT"/>
              </a:rPr>
              <a:t>two-person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drag/carry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methods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668371" y="4296798"/>
            <a:ext cx="114300" cy="1157605"/>
          </a:xfrm>
          <a:custGeom>
            <a:avLst/>
            <a:gdLst/>
            <a:ahLst/>
            <a:cxnLst/>
            <a:rect l="l" t="t" r="r" b="b"/>
            <a:pathLst>
              <a:path w="114300" h="1157604">
                <a:moveTo>
                  <a:pt x="0" y="1157516"/>
                </a:moveTo>
                <a:lnTo>
                  <a:pt x="0" y="0"/>
                </a:lnTo>
                <a:lnTo>
                  <a:pt x="114300" y="0"/>
                </a:lnTo>
                <a:lnTo>
                  <a:pt x="114300" y="1157516"/>
                </a:lnTo>
                <a:lnTo>
                  <a:pt x="0" y="1157516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668371" y="3695221"/>
            <a:ext cx="114300" cy="427990"/>
          </a:xfrm>
          <a:custGeom>
            <a:avLst/>
            <a:gdLst/>
            <a:ahLst/>
            <a:cxnLst/>
            <a:rect l="l" t="t" r="r" b="b"/>
            <a:pathLst>
              <a:path w="114300" h="427989">
                <a:moveTo>
                  <a:pt x="0" y="4275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427599"/>
                </a:lnTo>
                <a:lnTo>
                  <a:pt x="0" y="427599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668371" y="3131074"/>
            <a:ext cx="114300" cy="427990"/>
          </a:xfrm>
          <a:custGeom>
            <a:avLst/>
            <a:gdLst/>
            <a:ahLst/>
            <a:cxnLst/>
            <a:rect l="l" t="t" r="r" b="b"/>
            <a:pathLst>
              <a:path w="114300" h="427989">
                <a:moveTo>
                  <a:pt x="0" y="4275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427599"/>
                </a:lnTo>
                <a:lnTo>
                  <a:pt x="0" y="427599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668371" y="2566925"/>
            <a:ext cx="114300" cy="427990"/>
          </a:xfrm>
          <a:custGeom>
            <a:avLst/>
            <a:gdLst/>
            <a:ahLst/>
            <a:cxnLst/>
            <a:rect l="l" t="t" r="r" b="b"/>
            <a:pathLst>
              <a:path w="114300" h="427989">
                <a:moveTo>
                  <a:pt x="0" y="4275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427599"/>
                </a:lnTo>
                <a:lnTo>
                  <a:pt x="0" y="427599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668371" y="2002777"/>
            <a:ext cx="114300" cy="427990"/>
          </a:xfrm>
          <a:custGeom>
            <a:avLst/>
            <a:gdLst/>
            <a:ahLst/>
            <a:cxnLst/>
            <a:rect l="l" t="t" r="r" b="b"/>
            <a:pathLst>
              <a:path w="114300" h="427989">
                <a:moveTo>
                  <a:pt x="0" y="4275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427599"/>
                </a:lnTo>
                <a:lnTo>
                  <a:pt x="0" y="427599"/>
                </a:lnTo>
                <a:close/>
              </a:path>
            </a:pathLst>
          </a:custGeom>
          <a:solidFill>
            <a:srgbClr val="9018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31</a:t>
            </a:fld>
            <a:endParaRPr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590720" y="854252"/>
            <a:ext cx="4979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FFFFFF"/>
                </a:solidFill>
              </a:rPr>
              <a:t>CHECK</a:t>
            </a:r>
            <a:r>
              <a:rPr spc="-35" dirty="0">
                <a:solidFill>
                  <a:srgbClr val="FFFFFF"/>
                </a:solidFill>
              </a:rPr>
              <a:t> </a:t>
            </a:r>
            <a:r>
              <a:rPr spc="-5" dirty="0">
                <a:solidFill>
                  <a:srgbClr val="FFFFFF"/>
                </a:solidFill>
              </a:rPr>
              <a:t>ON</a:t>
            </a:r>
            <a:r>
              <a:rPr spc="-30" dirty="0">
                <a:solidFill>
                  <a:srgbClr val="FFFFFF"/>
                </a:solidFill>
              </a:rPr>
              <a:t> </a:t>
            </a:r>
            <a:r>
              <a:rPr spc="-5" dirty="0">
                <a:solidFill>
                  <a:srgbClr val="FFFFFF"/>
                </a:solidFill>
              </a:rPr>
              <a:t>LEARNING</a:t>
            </a:r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6674" y="1654215"/>
            <a:ext cx="571514" cy="579565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2647137" y="1477251"/>
            <a:ext cx="8066405" cy="429260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28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CUF?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What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signs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of life-threatening bleeding?</a:t>
            </a:r>
            <a:endParaRPr sz="2800">
              <a:latin typeface="Arial"/>
              <a:cs typeface="Arial"/>
            </a:endParaRPr>
          </a:p>
          <a:p>
            <a:pPr marL="12700" marR="261620">
              <a:lnSpc>
                <a:spcPts val="3200"/>
              </a:lnSpc>
              <a:spcBef>
                <a:spcPts val="1680"/>
              </a:spcBef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How long does it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take to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bleed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death from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2800" b="1" spc="-7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complete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femoral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artery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and vein disruption?</a:t>
            </a:r>
            <a:endParaRPr sz="2800">
              <a:latin typeface="Arial"/>
              <a:cs typeface="Arial"/>
            </a:endParaRPr>
          </a:p>
          <a:p>
            <a:pPr marL="12700" marR="556260">
              <a:lnSpc>
                <a:spcPts val="3200"/>
              </a:lnSpc>
              <a:spcBef>
                <a:spcPts val="1600"/>
              </a:spcBef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What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advantages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and disadvantages </a:t>
            </a:r>
            <a:r>
              <a:rPr sz="2800" b="1" spc="-7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one-person drags?</a:t>
            </a:r>
            <a:endParaRPr sz="2800">
              <a:latin typeface="Arial"/>
              <a:cs typeface="Arial"/>
            </a:endParaRPr>
          </a:p>
          <a:p>
            <a:pPr marL="12700" marR="556260">
              <a:lnSpc>
                <a:spcPts val="3200"/>
              </a:lnSpc>
              <a:spcBef>
                <a:spcPts val="1600"/>
              </a:spcBef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What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advantages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and disadvantages </a:t>
            </a:r>
            <a:r>
              <a:rPr sz="2800" b="1" spc="-7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two-person carries?</a:t>
            </a:r>
            <a:endParaRPr sz="28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6674" y="2310863"/>
            <a:ext cx="571514" cy="57956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6674" y="2983553"/>
            <a:ext cx="571514" cy="57956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6674" y="3967598"/>
            <a:ext cx="571514" cy="57956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6674" y="5047360"/>
            <a:ext cx="571514" cy="579565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32</a:t>
            </a:fld>
            <a:endParaRPr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86781" y="263525"/>
            <a:ext cx="1228678" cy="555626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03226" y="2865151"/>
            <a:ext cx="6785609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dirty="0">
                <a:solidFill>
                  <a:srgbClr val="FFFFFF"/>
                </a:solidFill>
              </a:rPr>
              <a:t>ANY</a:t>
            </a:r>
            <a:r>
              <a:rPr sz="6000" spc="-175" dirty="0">
                <a:solidFill>
                  <a:srgbClr val="FFFFFF"/>
                </a:solidFill>
              </a:rPr>
              <a:t> </a:t>
            </a:r>
            <a:r>
              <a:rPr sz="6000" spc="-5" dirty="0">
                <a:solidFill>
                  <a:srgbClr val="FFFFFF"/>
                </a:solidFill>
              </a:rPr>
              <a:t>QUESTIONS?</a:t>
            </a:r>
            <a:endParaRPr sz="6000"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96314" y="1441706"/>
            <a:ext cx="1497388" cy="14351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8824" y="1490729"/>
            <a:ext cx="2625206" cy="23569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223723" y="4348005"/>
            <a:ext cx="2514600" cy="181610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33</a:t>
            </a:fld>
            <a:endParaRPr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08573" y="284892"/>
            <a:ext cx="4175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3: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Under Fire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/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Threat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583842" y="1750338"/>
            <a:ext cx="5702300" cy="4325620"/>
            <a:chOff x="583842" y="1750338"/>
            <a:chExt cx="5702300" cy="4325620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83842" y="1750338"/>
              <a:ext cx="5702162" cy="432541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02982" y="1767494"/>
              <a:ext cx="3047696" cy="4157343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520939" y="914217"/>
            <a:ext cx="3150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rgbClr val="000000"/>
                </a:solidFill>
              </a:rPr>
              <a:t>REFERENCES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/>
              <a:t>34</a:t>
            </a:fld>
            <a:endParaRPr dirty="0"/>
          </a:p>
        </p:txBody>
      </p: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612130">
              <a:lnSpc>
                <a:spcPts val="2470"/>
              </a:lnSpc>
              <a:spcBef>
                <a:spcPts val="100"/>
              </a:spcBef>
            </a:pPr>
            <a:r>
              <a:rPr spc="-5" dirty="0"/>
              <a:t>TCCC:</a:t>
            </a:r>
            <a:r>
              <a:rPr spc="-35" dirty="0"/>
              <a:t> </a:t>
            </a:r>
            <a:r>
              <a:rPr spc="-5" dirty="0"/>
              <a:t>Guidelines</a:t>
            </a:r>
          </a:p>
          <a:p>
            <a:pPr marL="5612130">
              <a:lnSpc>
                <a:spcPts val="1870"/>
              </a:lnSpc>
            </a:pPr>
            <a:r>
              <a:rPr sz="1600" b="0" dirty="0">
                <a:latin typeface="Arial MT"/>
                <a:cs typeface="Arial MT"/>
              </a:rPr>
              <a:t>by</a:t>
            </a:r>
            <a:r>
              <a:rPr sz="1600" b="0" spc="-35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JTS/CoTCCC</a:t>
            </a:r>
            <a:endParaRPr sz="1600">
              <a:latin typeface="Arial MT"/>
              <a:cs typeface="Arial MT"/>
            </a:endParaRPr>
          </a:p>
          <a:p>
            <a:pPr marL="5612130" marR="5080">
              <a:lnSpc>
                <a:spcPts val="1800"/>
              </a:lnSpc>
              <a:spcBef>
                <a:spcPts val="795"/>
              </a:spcBef>
            </a:pPr>
            <a:r>
              <a:rPr sz="1600" spc="-5" dirty="0"/>
              <a:t>The</a:t>
            </a:r>
            <a:r>
              <a:rPr sz="1600" dirty="0"/>
              <a:t> </a:t>
            </a:r>
            <a:r>
              <a:rPr sz="1600" spc="-5" dirty="0"/>
              <a:t>latest edition</a:t>
            </a:r>
            <a:r>
              <a:rPr sz="1600" dirty="0"/>
              <a:t> </a:t>
            </a:r>
            <a:r>
              <a:rPr sz="1600" spc="-5" dirty="0"/>
              <a:t>is</a:t>
            </a:r>
            <a:r>
              <a:rPr sz="1600" dirty="0"/>
              <a:t> </a:t>
            </a:r>
            <a:r>
              <a:rPr sz="1600" spc="-5" dirty="0"/>
              <a:t>dated </a:t>
            </a:r>
            <a:r>
              <a:rPr sz="1600" dirty="0"/>
              <a:t>05</a:t>
            </a:r>
            <a:r>
              <a:rPr sz="1600" spc="5" dirty="0"/>
              <a:t> </a:t>
            </a:r>
            <a:r>
              <a:rPr sz="1600" spc="-5" dirty="0"/>
              <a:t>November</a:t>
            </a:r>
            <a:r>
              <a:rPr sz="1600" dirty="0"/>
              <a:t> 2020.</a:t>
            </a:r>
            <a:r>
              <a:rPr sz="1600" spc="-5" dirty="0"/>
              <a:t> These </a:t>
            </a:r>
            <a:r>
              <a:rPr sz="1600" spc="-425" dirty="0"/>
              <a:t> </a:t>
            </a:r>
            <a:r>
              <a:rPr sz="1600" spc="-5" dirty="0"/>
              <a:t>guidelines,</a:t>
            </a:r>
            <a:r>
              <a:rPr sz="1600" spc="-10" dirty="0"/>
              <a:t> </a:t>
            </a:r>
            <a:r>
              <a:rPr sz="1600" spc="-5" dirty="0"/>
              <a:t>updated </a:t>
            </a:r>
            <a:r>
              <a:rPr sz="1600" spc="-15" dirty="0"/>
              <a:t>regularly,</a:t>
            </a:r>
            <a:r>
              <a:rPr sz="1600" spc="-5" dirty="0"/>
              <a:t> </a:t>
            </a:r>
            <a:r>
              <a:rPr sz="1600" dirty="0"/>
              <a:t>are </a:t>
            </a:r>
            <a:r>
              <a:rPr sz="1600" spc="-5" dirty="0"/>
              <a:t>the</a:t>
            </a:r>
            <a:r>
              <a:rPr sz="1600" dirty="0"/>
              <a:t> </a:t>
            </a:r>
            <a:r>
              <a:rPr sz="1600" spc="-5" dirty="0"/>
              <a:t>result</a:t>
            </a:r>
            <a:r>
              <a:rPr sz="1600" spc="-10" dirty="0"/>
              <a:t> </a:t>
            </a:r>
            <a:r>
              <a:rPr sz="1600" spc="-5" dirty="0"/>
              <a:t>of </a:t>
            </a:r>
            <a:r>
              <a:rPr sz="1600" dirty="0"/>
              <a:t> decisions </a:t>
            </a:r>
            <a:r>
              <a:rPr sz="1600" spc="-5" dirty="0"/>
              <a:t>made </a:t>
            </a:r>
            <a:r>
              <a:rPr sz="1600" dirty="0"/>
              <a:t>by </a:t>
            </a:r>
            <a:r>
              <a:rPr sz="1600" spc="-5" dirty="0"/>
              <a:t>CoTCCC </a:t>
            </a:r>
            <a:r>
              <a:rPr sz="1600" dirty="0"/>
              <a:t>in </a:t>
            </a:r>
            <a:r>
              <a:rPr sz="1600" spc="-5" dirty="0"/>
              <a:t>exploring evidence- </a:t>
            </a:r>
            <a:r>
              <a:rPr sz="1600" dirty="0"/>
              <a:t> </a:t>
            </a:r>
            <a:r>
              <a:rPr sz="1600" spc="-5" dirty="0"/>
              <a:t>based</a:t>
            </a:r>
            <a:r>
              <a:rPr sz="1600" spc="-10" dirty="0"/>
              <a:t> </a:t>
            </a:r>
            <a:r>
              <a:rPr sz="1600" dirty="0"/>
              <a:t>research</a:t>
            </a:r>
            <a:r>
              <a:rPr sz="1600" spc="-5" dirty="0"/>
              <a:t> on best practices.</a:t>
            </a:r>
            <a:endParaRPr sz="1600"/>
          </a:p>
          <a:p>
            <a:pPr marL="5599430">
              <a:lnSpc>
                <a:spcPct val="100000"/>
              </a:lnSpc>
            </a:pPr>
            <a:endParaRPr sz="1800"/>
          </a:p>
          <a:p>
            <a:pPr marL="5599430">
              <a:lnSpc>
                <a:spcPct val="100000"/>
              </a:lnSpc>
              <a:spcBef>
                <a:spcPts val="55"/>
              </a:spcBef>
            </a:pPr>
            <a:endParaRPr sz="2350"/>
          </a:p>
          <a:p>
            <a:pPr marL="5612130">
              <a:lnSpc>
                <a:spcPts val="2470"/>
              </a:lnSpc>
            </a:pPr>
            <a:r>
              <a:rPr spc="-5" dirty="0"/>
              <a:t>PHTLS:</a:t>
            </a:r>
            <a:r>
              <a:rPr spc="-15" dirty="0"/>
              <a:t> </a:t>
            </a:r>
            <a:r>
              <a:rPr spc="-5" dirty="0"/>
              <a:t>Military</a:t>
            </a:r>
            <a:r>
              <a:rPr spc="-10" dirty="0"/>
              <a:t> </a:t>
            </a:r>
            <a:r>
              <a:rPr spc="-5" dirty="0"/>
              <a:t>Edition</a:t>
            </a:r>
          </a:p>
          <a:p>
            <a:pPr marL="5612130">
              <a:lnSpc>
                <a:spcPts val="1870"/>
              </a:lnSpc>
            </a:pPr>
            <a:r>
              <a:rPr sz="1600" b="0" dirty="0">
                <a:latin typeface="Arial MT"/>
                <a:cs typeface="Arial MT"/>
              </a:rPr>
              <a:t>by</a:t>
            </a:r>
            <a:r>
              <a:rPr sz="1600" b="0" spc="-55" dirty="0">
                <a:latin typeface="Arial MT"/>
                <a:cs typeface="Arial MT"/>
              </a:rPr>
              <a:t> </a:t>
            </a:r>
            <a:r>
              <a:rPr sz="1600" b="0" dirty="0">
                <a:latin typeface="Arial MT"/>
                <a:cs typeface="Arial MT"/>
              </a:rPr>
              <a:t>NAEMT</a:t>
            </a:r>
            <a:endParaRPr sz="1600">
              <a:latin typeface="Arial MT"/>
              <a:cs typeface="Arial MT"/>
            </a:endParaRPr>
          </a:p>
          <a:p>
            <a:pPr marL="5612130" marR="445134">
              <a:lnSpc>
                <a:spcPts val="1800"/>
              </a:lnSpc>
              <a:spcBef>
                <a:spcPts val="560"/>
              </a:spcBef>
            </a:pPr>
            <a:r>
              <a:rPr sz="1600" spc="-5" dirty="0"/>
              <a:t>Prehospital </a:t>
            </a:r>
            <a:r>
              <a:rPr sz="1600" spc="-20" dirty="0"/>
              <a:t>Trauma</a:t>
            </a:r>
            <a:r>
              <a:rPr sz="1600" dirty="0"/>
              <a:t> </a:t>
            </a:r>
            <a:r>
              <a:rPr sz="1600" spc="-5" dirty="0"/>
              <a:t>Life</a:t>
            </a:r>
            <a:r>
              <a:rPr sz="1600" dirty="0"/>
              <a:t> </a:t>
            </a:r>
            <a:r>
              <a:rPr sz="1600" spc="-5" dirty="0"/>
              <a:t>Support (PHTLS), </a:t>
            </a:r>
            <a:r>
              <a:rPr sz="1600" dirty="0"/>
              <a:t> </a:t>
            </a:r>
            <a:r>
              <a:rPr sz="1600" spc="-5" dirty="0"/>
              <a:t>Military</a:t>
            </a:r>
            <a:r>
              <a:rPr sz="1600" dirty="0"/>
              <a:t> </a:t>
            </a:r>
            <a:r>
              <a:rPr sz="1600" spc="-5" dirty="0"/>
              <a:t>Edition, teaches</a:t>
            </a:r>
            <a:r>
              <a:rPr sz="1600" spc="5" dirty="0"/>
              <a:t> </a:t>
            </a:r>
            <a:r>
              <a:rPr sz="1600" spc="-5" dirty="0"/>
              <a:t>and reinforces</a:t>
            </a:r>
            <a:r>
              <a:rPr sz="1600" dirty="0"/>
              <a:t> </a:t>
            </a:r>
            <a:r>
              <a:rPr sz="1600" spc="-5" dirty="0"/>
              <a:t>the </a:t>
            </a:r>
            <a:r>
              <a:rPr sz="1600" dirty="0"/>
              <a:t> </a:t>
            </a:r>
            <a:r>
              <a:rPr sz="1600" spc="-5" dirty="0"/>
              <a:t>principles</a:t>
            </a:r>
            <a:r>
              <a:rPr sz="1600" dirty="0"/>
              <a:t> </a:t>
            </a:r>
            <a:r>
              <a:rPr sz="1600" spc="-5" dirty="0"/>
              <a:t>of</a:t>
            </a:r>
            <a:r>
              <a:rPr sz="1600" dirty="0"/>
              <a:t> </a:t>
            </a:r>
            <a:r>
              <a:rPr sz="1600" spc="-5" dirty="0"/>
              <a:t>rapidly</a:t>
            </a:r>
            <a:r>
              <a:rPr sz="1600" dirty="0"/>
              <a:t> </a:t>
            </a:r>
            <a:r>
              <a:rPr sz="1600" spc="-5" dirty="0"/>
              <a:t>assessing</a:t>
            </a:r>
            <a:r>
              <a:rPr sz="1600" dirty="0"/>
              <a:t> a</a:t>
            </a:r>
            <a:r>
              <a:rPr sz="1600" spc="5" dirty="0"/>
              <a:t> </a:t>
            </a:r>
            <a:r>
              <a:rPr sz="1600" spc="-5" dirty="0"/>
              <a:t>trauma</a:t>
            </a:r>
            <a:r>
              <a:rPr sz="1600" dirty="0"/>
              <a:t> </a:t>
            </a:r>
            <a:r>
              <a:rPr sz="1600" spc="-5" dirty="0"/>
              <a:t>patient </a:t>
            </a:r>
            <a:r>
              <a:rPr sz="1600" spc="-430" dirty="0"/>
              <a:t> </a:t>
            </a:r>
            <a:r>
              <a:rPr sz="1600" dirty="0"/>
              <a:t>using</a:t>
            </a:r>
            <a:r>
              <a:rPr sz="1600" spc="-5" dirty="0"/>
              <a:t> an </a:t>
            </a:r>
            <a:r>
              <a:rPr sz="1600" dirty="0"/>
              <a:t>orderly</a:t>
            </a:r>
            <a:r>
              <a:rPr sz="1600" spc="-5" dirty="0"/>
              <a:t> approach.</a:t>
            </a:r>
            <a:endParaRPr sz="1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</TotalTime>
  <Words>1646</Words>
  <Application>Microsoft Office PowerPoint</Application>
  <PresentationFormat>Widescreen</PresentationFormat>
  <Paragraphs>267</Paragraphs>
  <Slides>34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Arial Black</vt:lpstr>
      <vt:lpstr>Arial MT</vt:lpstr>
      <vt:lpstr>Calibri</vt:lpstr>
      <vt:lpstr>Office Theme</vt:lpstr>
      <vt:lpstr>TACTICAL COMBAT  CASUALTY CARE COURSE</vt:lpstr>
      <vt:lpstr>Module 3: Care Under Fire / Threat</vt:lpstr>
      <vt:lpstr>Module 3: Care Under Fire / Threat</vt:lpstr>
      <vt:lpstr>Three PHASES of TCCC</vt:lpstr>
      <vt:lpstr>PHASE 1: CARE UNDER FIRE / THREAT</vt:lpstr>
      <vt:lpstr>PowerPoint Presentation</vt:lpstr>
      <vt:lpstr>Module 3: Care Under Fire / Threat</vt:lpstr>
      <vt:lpstr>CARE UNDER FIRE / THREAT  TREATMENT PRIORITIES AND ACTIONS</vt:lpstr>
      <vt:lpstr>CARE UNDER FIRE / THREAT  TREATMENT PRIORITIES AND ACTIONS (CONT.)</vt:lpstr>
      <vt:lpstr>CASUALTY SELF-AID  WHEN ABLE TO MOVE</vt:lpstr>
      <vt:lpstr>Module 3: Care Under Fire / Threat</vt:lpstr>
      <vt:lpstr>PowerPoint Presentation</vt:lpstr>
      <vt:lpstr>CARE UNDER FIRE OVERVIEW</vt:lpstr>
      <vt:lpstr>IDENTIFY LIFE-THREATENING BLEEDING  VISUAL BLOOD SWEEP</vt:lpstr>
      <vt:lpstr>TIME TO BLEED OUT</vt:lpstr>
      <vt:lpstr>TOURNIQUET APPLICATION  CRITICAL POINTS</vt:lpstr>
      <vt:lpstr>KNOW WHERE TO FIND  A TOURNIQUET</vt:lpstr>
      <vt:lpstr>SELF-APPLICATION,  ONE-HANDED TOURNIQUET</vt:lpstr>
      <vt:lpstr>ONE-HANDED WINDLASS TQ APPLICATION</vt:lpstr>
      <vt:lpstr>ONE-HANDED RATCHET TQ APPLICATION</vt:lpstr>
      <vt:lpstr>CASUALTY SUPPORT WHEN  UNRESPONSIVE OR UNABLE TO MOVE</vt:lpstr>
      <vt:lpstr>TWO-HANDED WINDLASS TQ APPLICATION</vt:lpstr>
      <vt:lpstr>TWO-HANDED RATCHET TQ APPLICATION</vt:lpstr>
      <vt:lpstr>SKILL STATION CUF Tourniquet Skills</vt:lpstr>
      <vt:lpstr>Module 3: Care Under Fire / Threat</vt:lpstr>
      <vt:lpstr>ONE-PERSON DRAGS AND CARRIES</vt:lpstr>
      <vt:lpstr>ONE PERSON CASUALTY DRAG/CARRY</vt:lpstr>
      <vt:lpstr>TWO-PERSON DRAGS AND CARRIES</vt:lpstr>
      <vt:lpstr>TWO PERSON  CASUALTY DRAG/CARRY</vt:lpstr>
      <vt:lpstr>SKILL STATION Drag/Carry Skills</vt:lpstr>
      <vt:lpstr>SUMMARY</vt:lpstr>
      <vt:lpstr>CHECK ON LEARNING</vt:lpstr>
      <vt:lpstr>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CMC Mod 03 Care Under Fire V1.14 JTS FINAL (1)</dc:title>
  <cp:lastModifiedBy>Adam Rafferty</cp:lastModifiedBy>
  <cp:revision>1</cp:revision>
  <dcterms:created xsi:type="dcterms:W3CDTF">2023-08-01T19:52:31Z</dcterms:created>
  <dcterms:modified xsi:type="dcterms:W3CDTF">2023-08-07T19:45:46Z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2022-06-09T00:00:00Z</vt:filetime>
  </property>
  <property fmtid="{D5CDD505-2E9C-101B-9397-08002B2CF9AE}" pid="3" name="Creator">
    <vt:lpwstr>Keynote</vt:lpwstr>
  </property>
  <property fmtid="{D5CDD505-2E9C-101B-9397-08002B2CF9AE}" pid="4" name="LastSaved">
    <vt:filetime>2023-08-01T00:00:00Z</vt:filetime>
  </property>
</Properties>
</file>